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533" r:id="rId3"/>
    <p:sldId id="534" r:id="rId4"/>
    <p:sldId id="535" r:id="rId5"/>
    <p:sldId id="509" r:id="rId6"/>
    <p:sldId id="1214" r:id="rId7"/>
    <p:sldId id="538" r:id="rId8"/>
    <p:sldId id="506" r:id="rId9"/>
    <p:sldId id="539" r:id="rId10"/>
    <p:sldId id="540" r:id="rId11"/>
    <p:sldId id="1215" r:id="rId12"/>
    <p:sldId id="392" r:id="rId13"/>
    <p:sldId id="550" r:id="rId14"/>
    <p:sldId id="1217" r:id="rId15"/>
    <p:sldId id="1212" r:id="rId16"/>
    <p:sldId id="1499" r:id="rId17"/>
    <p:sldId id="361" r:id="rId18"/>
    <p:sldId id="1221" r:id="rId19"/>
    <p:sldId id="1222" r:id="rId20"/>
    <p:sldId id="1223" r:id="rId21"/>
    <p:sldId id="1224" r:id="rId22"/>
    <p:sldId id="1482" r:id="rId23"/>
    <p:sldId id="1483" r:id="rId24"/>
    <p:sldId id="1481" r:id="rId25"/>
    <p:sldId id="1230" r:id="rId26"/>
    <p:sldId id="1494" r:id="rId27"/>
    <p:sldId id="1495" r:id="rId28"/>
    <p:sldId id="1485" r:id="rId29"/>
    <p:sldId id="1486" r:id="rId30"/>
    <p:sldId id="1476" r:id="rId31"/>
    <p:sldId id="1231" r:id="rId32"/>
    <p:sldId id="1226" r:id="rId33"/>
    <p:sldId id="1225" r:id="rId34"/>
    <p:sldId id="1228" r:id="rId35"/>
    <p:sldId id="1493" r:id="rId36"/>
    <p:sldId id="1487" r:id="rId37"/>
    <p:sldId id="1489" r:id="rId38"/>
    <p:sldId id="1488" r:id="rId39"/>
    <p:sldId id="1496" r:id="rId40"/>
    <p:sldId id="1491" r:id="rId41"/>
    <p:sldId id="1197" r:id="rId42"/>
    <p:sldId id="1198" r:id="rId43"/>
    <p:sldId id="970" r:id="rId44"/>
    <p:sldId id="1188" r:id="rId45"/>
    <p:sldId id="1189" r:id="rId46"/>
    <p:sldId id="1161" r:id="rId47"/>
    <p:sldId id="1065" r:id="rId48"/>
    <p:sldId id="1191" r:id="rId49"/>
    <p:sldId id="1064" r:id="rId50"/>
    <p:sldId id="1157" r:id="rId51"/>
    <p:sldId id="1192" r:id="rId52"/>
    <p:sldId id="1194" r:id="rId53"/>
    <p:sldId id="1195" r:id="rId54"/>
    <p:sldId id="1340" r:id="rId55"/>
    <p:sldId id="1490" r:id="rId56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mpie du Plessis" initials="WdP" lastIdx="16" clrIdx="0"/>
  <p:cmAuthor id="1" name="Riita Herholdt" initials="RH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85510-C256-4A37-AA75-C5BD51BC9F61}" type="doc">
      <dgm:prSet loTypeId="urn:microsoft.com/office/officeart/2005/8/layout/default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488B21D-11ED-4F45-B241-F336D354B51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/>
            <a:t>The trend </a:t>
          </a:r>
          <a:r>
            <a:rPr lang="en-US" sz="1400" dirty="0"/>
            <a:t>of the player’s </a:t>
          </a:r>
          <a:r>
            <a:rPr lang="en-US" sz="1400" b="1" dirty="0"/>
            <a:t>Handicap Index </a:t>
          </a:r>
          <a:r>
            <a:rPr lang="en-US" sz="1400" dirty="0"/>
            <a:t>- differences in player’s Handicap Index over last 12months/24 months</a:t>
          </a:r>
          <a:r>
            <a:rPr lang="en-US" sz="1300" dirty="0"/>
            <a:t>. </a:t>
          </a:r>
        </a:p>
      </dgm:t>
    </dgm:pt>
    <dgm:pt modelId="{B1A9A840-75F2-44E9-A345-D5CD051CA9C7}" type="parTrans" cxnId="{374B4FA0-42C3-4DB7-842A-AB5FF00529EB}">
      <dgm:prSet/>
      <dgm:spPr/>
      <dgm:t>
        <a:bodyPr/>
        <a:lstStyle/>
        <a:p>
          <a:endParaRPr lang="en-US"/>
        </a:p>
      </dgm:t>
    </dgm:pt>
    <dgm:pt modelId="{C6D8B5AA-654B-42C5-BCE8-499AA63BFDDB}" type="sibTrans" cxnId="{374B4FA0-42C3-4DB7-842A-AB5FF00529EB}">
      <dgm:prSet/>
      <dgm:spPr/>
      <dgm:t>
        <a:bodyPr/>
        <a:lstStyle/>
        <a:p>
          <a:endParaRPr lang="en-US"/>
        </a:p>
      </dgm:t>
    </dgm:pt>
    <dgm:pt modelId="{827284E8-89A2-4EA5-9F23-3EBD4855FAE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600" b="1" dirty="0"/>
            <a:t>Deviations</a:t>
          </a:r>
          <a:r>
            <a:rPr lang="en-US" sz="1600" dirty="0"/>
            <a:t> from the expected scoring performance for the player</a:t>
          </a:r>
          <a:r>
            <a:rPr lang="en-US" sz="1300" dirty="0"/>
            <a:t>. </a:t>
          </a:r>
        </a:p>
      </dgm:t>
    </dgm:pt>
    <dgm:pt modelId="{48671DF9-8917-4BE9-AD09-AD896CF36045}" type="parTrans" cxnId="{5D454122-DB33-4571-B1B2-6EC521916A09}">
      <dgm:prSet/>
      <dgm:spPr/>
      <dgm:t>
        <a:bodyPr/>
        <a:lstStyle/>
        <a:p>
          <a:endParaRPr lang="en-US"/>
        </a:p>
      </dgm:t>
    </dgm:pt>
    <dgm:pt modelId="{6BC9B44F-4A92-4C76-AA6E-22A6ECFE02C2}" type="sibTrans" cxnId="{5D454122-DB33-4571-B1B2-6EC521916A09}">
      <dgm:prSet/>
      <dgm:spPr/>
      <dgm:t>
        <a:bodyPr/>
        <a:lstStyle/>
        <a:p>
          <a:endParaRPr lang="en-US"/>
        </a:p>
      </dgm:t>
    </dgm:pt>
    <dgm:pt modelId="{151EC254-4B0F-4FC6-97BE-57E45AB8024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800" b="1" dirty="0"/>
            <a:t>Frequency of score submissions </a:t>
          </a:r>
          <a:r>
            <a:rPr lang="en-US" sz="1800" dirty="0"/>
            <a:t>in last 12 months v previous 12-month cycles</a:t>
          </a:r>
          <a:r>
            <a:rPr lang="en-US" sz="1500" dirty="0"/>
            <a:t>.  </a:t>
          </a:r>
        </a:p>
      </dgm:t>
    </dgm:pt>
    <dgm:pt modelId="{45962ACD-92A5-462E-8ECD-67297395D138}" type="parTrans" cxnId="{3F20BE21-9ABA-4A8B-B712-1322CD42F6F2}">
      <dgm:prSet/>
      <dgm:spPr/>
      <dgm:t>
        <a:bodyPr/>
        <a:lstStyle/>
        <a:p>
          <a:endParaRPr lang="en-US"/>
        </a:p>
      </dgm:t>
    </dgm:pt>
    <dgm:pt modelId="{B53F12D0-3755-4278-8BCB-32D289630103}" type="sibTrans" cxnId="{3F20BE21-9ABA-4A8B-B712-1322CD42F6F2}">
      <dgm:prSet/>
      <dgm:spPr/>
      <dgm:t>
        <a:bodyPr/>
        <a:lstStyle/>
        <a:p>
          <a:endParaRPr lang="en-US"/>
        </a:p>
      </dgm:t>
    </dgm:pt>
    <dgm:pt modelId="{5CECABDC-793B-463A-B4E6-DD35FF025A2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600" b="1" dirty="0"/>
            <a:t>Comparison of average score differentials </a:t>
          </a:r>
          <a:r>
            <a:rPr lang="en-US" sz="1600" dirty="0"/>
            <a:t>between </a:t>
          </a:r>
          <a:r>
            <a:rPr lang="en-US" sz="1600" b="1" dirty="0"/>
            <a:t>competitive and casual rounds</a:t>
          </a:r>
          <a:r>
            <a:rPr lang="en-US" sz="1500" dirty="0"/>
            <a:t>.</a:t>
          </a:r>
        </a:p>
      </dgm:t>
    </dgm:pt>
    <dgm:pt modelId="{F87F4D71-6EC2-40BD-BC87-FF08831B588F}" type="parTrans" cxnId="{FB702129-A296-4680-B759-D39D801F0367}">
      <dgm:prSet/>
      <dgm:spPr/>
      <dgm:t>
        <a:bodyPr/>
        <a:lstStyle/>
        <a:p>
          <a:endParaRPr lang="en-US"/>
        </a:p>
      </dgm:t>
    </dgm:pt>
    <dgm:pt modelId="{4B1AB6E5-0C37-4CCE-A2D3-3CEAC86F6C50}" type="sibTrans" cxnId="{FB702129-A296-4680-B759-D39D801F0367}">
      <dgm:prSet/>
      <dgm:spPr/>
      <dgm:t>
        <a:bodyPr/>
        <a:lstStyle/>
        <a:p>
          <a:endParaRPr lang="en-US"/>
        </a:p>
      </dgm:t>
    </dgm:pt>
    <dgm:pt modelId="{2A6E03F0-E874-4D2D-8883-9CD76EF8BEE6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600" b="1" dirty="0"/>
            <a:t>% of acceptable scores from 9-hole rounds.</a:t>
          </a:r>
        </a:p>
      </dgm:t>
    </dgm:pt>
    <dgm:pt modelId="{A1B42270-5A5E-4109-8CEC-B714C11286D7}" type="parTrans" cxnId="{503B93CE-D00D-46A4-B69A-AFFFB47C8842}">
      <dgm:prSet/>
      <dgm:spPr/>
      <dgm:t>
        <a:bodyPr/>
        <a:lstStyle/>
        <a:p>
          <a:endParaRPr lang="en-US"/>
        </a:p>
      </dgm:t>
    </dgm:pt>
    <dgm:pt modelId="{EEA364C8-61A8-4945-8865-D8E9C8447256}" type="sibTrans" cxnId="{503B93CE-D00D-46A4-B69A-AFFFB47C8842}">
      <dgm:prSet/>
      <dgm:spPr/>
      <dgm:t>
        <a:bodyPr/>
        <a:lstStyle/>
        <a:p>
          <a:endParaRPr lang="en-US"/>
        </a:p>
      </dgm:t>
    </dgm:pt>
    <dgm:pt modelId="{74B9E36B-A20A-4752-B5DF-22E0D40ED72D}">
      <dgm:prSet custT="1"/>
      <dgm:spPr>
        <a:solidFill>
          <a:schemeClr val="bg1"/>
        </a:solidFill>
      </dgm:spPr>
      <dgm:t>
        <a:bodyPr/>
        <a:lstStyle/>
        <a:p>
          <a:r>
            <a:rPr lang="en-US" sz="1600" b="1" dirty="0"/>
            <a:t>Comparison of average score differentials in match play v stroke play formats of play</a:t>
          </a:r>
          <a:r>
            <a:rPr lang="en-US" sz="1300" dirty="0"/>
            <a:t>. </a:t>
          </a:r>
        </a:p>
      </dgm:t>
    </dgm:pt>
    <dgm:pt modelId="{8927F501-0AB0-49D2-B54E-D18805BBE5E8}" type="parTrans" cxnId="{02B82D50-CBEA-4634-ACDE-DA54C11F3552}">
      <dgm:prSet/>
      <dgm:spPr/>
      <dgm:t>
        <a:bodyPr/>
        <a:lstStyle/>
        <a:p>
          <a:endParaRPr lang="en-US"/>
        </a:p>
      </dgm:t>
    </dgm:pt>
    <dgm:pt modelId="{75A65DC3-1A74-4F34-AA2F-483D9B2812BF}" type="sibTrans" cxnId="{02B82D50-CBEA-4634-ACDE-DA54C11F3552}">
      <dgm:prSet/>
      <dgm:spPr/>
      <dgm:t>
        <a:bodyPr/>
        <a:lstStyle/>
        <a:p>
          <a:endParaRPr lang="en-US"/>
        </a:p>
      </dgm:t>
    </dgm:pt>
    <dgm:pt modelId="{D940FB2E-2A32-4CBF-A12F-5F530812F0C0}">
      <dgm:prSet custT="1"/>
      <dgm:spPr>
        <a:solidFill>
          <a:schemeClr val="bg1"/>
        </a:solidFill>
      </dgm:spPr>
      <dgm:t>
        <a:bodyPr/>
        <a:lstStyle/>
        <a:p>
          <a:pPr algn="r"/>
          <a:r>
            <a:rPr lang="en-US" sz="1600" dirty="0"/>
            <a:t>Any scores from, or performances known, </a:t>
          </a:r>
          <a:r>
            <a:rPr lang="en-US" sz="1600" b="1" dirty="0"/>
            <a:t>in non-authorized formats </a:t>
          </a:r>
          <a:r>
            <a:rPr lang="en-US" sz="1600" dirty="0"/>
            <a:t>of play</a:t>
          </a:r>
          <a:r>
            <a:rPr lang="en-US" sz="1400" dirty="0"/>
            <a:t>.</a:t>
          </a:r>
        </a:p>
      </dgm:t>
    </dgm:pt>
    <dgm:pt modelId="{D12B96FA-6FA1-45AC-9CCF-04AE24C4E1C6}" type="parTrans" cxnId="{D5AF39F1-EB5E-4B21-8FA9-466866AC9D63}">
      <dgm:prSet/>
      <dgm:spPr/>
      <dgm:t>
        <a:bodyPr/>
        <a:lstStyle/>
        <a:p>
          <a:endParaRPr lang="en-US"/>
        </a:p>
      </dgm:t>
    </dgm:pt>
    <dgm:pt modelId="{6F5493C4-20D9-46AC-981F-C58F532C28EC}" type="sibTrans" cxnId="{D5AF39F1-EB5E-4B21-8FA9-466866AC9D63}">
      <dgm:prSet/>
      <dgm:spPr/>
      <dgm:t>
        <a:bodyPr/>
        <a:lstStyle/>
        <a:p>
          <a:endParaRPr lang="en-US"/>
        </a:p>
      </dgm:t>
    </dgm:pt>
    <dgm:pt modelId="{465C70F0-F7CC-427D-B87B-B1007ADBD650}">
      <dgm:prSet/>
      <dgm:spPr>
        <a:solidFill>
          <a:schemeClr val="bg1"/>
        </a:solidFill>
      </dgm:spPr>
      <dgm:t>
        <a:bodyPr/>
        <a:lstStyle/>
        <a:p>
          <a:r>
            <a:rPr lang="en-US" b="1" dirty="0"/>
            <a:t>% of acceptable scores submitted at a player’s home club</a:t>
          </a:r>
          <a:r>
            <a:rPr lang="en-US" dirty="0"/>
            <a:t>. </a:t>
          </a:r>
        </a:p>
      </dgm:t>
    </dgm:pt>
    <dgm:pt modelId="{97451F5A-DED8-45B4-9E03-29BF2162138D}" type="parTrans" cxnId="{E091C6A7-7FB7-435E-AD93-3556CFAECBEE}">
      <dgm:prSet/>
      <dgm:spPr/>
      <dgm:t>
        <a:bodyPr/>
        <a:lstStyle/>
        <a:p>
          <a:endParaRPr lang="en-US"/>
        </a:p>
      </dgm:t>
    </dgm:pt>
    <dgm:pt modelId="{0CB9363D-C87A-4019-9602-04C4682F04C9}" type="sibTrans" cxnId="{E091C6A7-7FB7-435E-AD93-3556CFAECBEE}">
      <dgm:prSet/>
      <dgm:spPr/>
      <dgm:t>
        <a:bodyPr/>
        <a:lstStyle/>
        <a:p>
          <a:endParaRPr lang="en-US"/>
        </a:p>
      </dgm:t>
    </dgm:pt>
    <dgm:pt modelId="{AEA0FD22-D910-4BE0-A339-C1BEDE8C7374}">
      <dgm:prSet custT="1"/>
      <dgm:spPr>
        <a:solidFill>
          <a:schemeClr val="bg1"/>
        </a:solidFill>
      </dgm:spPr>
      <dgm:t>
        <a:bodyPr/>
        <a:lstStyle/>
        <a:p>
          <a:r>
            <a:rPr lang="en-US" sz="1600" dirty="0"/>
            <a:t>The player’s </a:t>
          </a:r>
          <a:r>
            <a:rPr lang="en-US" sz="1600" b="1" dirty="0"/>
            <a:t>scoring record history</a:t>
          </a:r>
          <a:r>
            <a:rPr lang="en-US" sz="1400" dirty="0"/>
            <a:t>.</a:t>
          </a:r>
        </a:p>
      </dgm:t>
    </dgm:pt>
    <dgm:pt modelId="{A076E060-0E3C-4EF4-A841-BF96A41558B9}" type="parTrans" cxnId="{41CCFA2F-E0E9-410B-80FE-AD0E41642A26}">
      <dgm:prSet/>
      <dgm:spPr/>
      <dgm:t>
        <a:bodyPr/>
        <a:lstStyle/>
        <a:p>
          <a:endParaRPr lang="en-US"/>
        </a:p>
      </dgm:t>
    </dgm:pt>
    <dgm:pt modelId="{9D4AD20F-9E81-4FA3-AAEC-813694CAB68C}" type="sibTrans" cxnId="{41CCFA2F-E0E9-410B-80FE-AD0E41642A26}">
      <dgm:prSet/>
      <dgm:spPr/>
      <dgm:t>
        <a:bodyPr/>
        <a:lstStyle/>
        <a:p>
          <a:endParaRPr lang="en-US"/>
        </a:p>
      </dgm:t>
    </dgm:pt>
    <dgm:pt modelId="{43285E09-4131-492A-854A-EB3591542143}" type="pres">
      <dgm:prSet presAssocID="{13985510-C256-4A37-AA75-C5BD51BC9F61}" presName="diagram" presStyleCnt="0">
        <dgm:presLayoutVars>
          <dgm:dir val="rev"/>
          <dgm:resizeHandles val="exact"/>
        </dgm:presLayoutVars>
      </dgm:prSet>
      <dgm:spPr/>
    </dgm:pt>
    <dgm:pt modelId="{CA9C0BAD-1ADE-481F-857D-5248C7DCBC74}" type="pres">
      <dgm:prSet presAssocID="{AEA0FD22-D910-4BE0-A339-C1BEDE8C7374}" presName="node" presStyleLbl="node1" presStyleIdx="0" presStyleCnt="9" custScaleY="152351" custLinFactNeighborY="-1135">
        <dgm:presLayoutVars>
          <dgm:bulletEnabled val="1"/>
        </dgm:presLayoutVars>
      </dgm:prSet>
      <dgm:spPr/>
    </dgm:pt>
    <dgm:pt modelId="{0387B5D4-EBC1-4E8A-B430-35431FAEFCEF}" type="pres">
      <dgm:prSet presAssocID="{9D4AD20F-9E81-4FA3-AAEC-813694CAB68C}" presName="sibTrans" presStyleCnt="0"/>
      <dgm:spPr/>
    </dgm:pt>
    <dgm:pt modelId="{18025E70-BD80-431D-9E47-86D161977CA0}" type="pres">
      <dgm:prSet presAssocID="{4488B21D-11ED-4F45-B241-F336D354B518}" presName="node" presStyleLbl="node1" presStyleIdx="1" presStyleCnt="9" custScaleY="151543">
        <dgm:presLayoutVars>
          <dgm:bulletEnabled val="1"/>
        </dgm:presLayoutVars>
      </dgm:prSet>
      <dgm:spPr/>
    </dgm:pt>
    <dgm:pt modelId="{500C4A4D-4D3C-4456-A0A8-23600B003407}" type="pres">
      <dgm:prSet presAssocID="{C6D8B5AA-654B-42C5-BCE8-499AA63BFDDB}" presName="sibTrans" presStyleCnt="0"/>
      <dgm:spPr/>
    </dgm:pt>
    <dgm:pt modelId="{6DD6121E-BF6F-4D62-AB4C-B1DF92CAF3F9}" type="pres">
      <dgm:prSet presAssocID="{827284E8-89A2-4EA5-9F23-3EBD4855FAE5}" presName="node" presStyleLbl="node1" presStyleIdx="2" presStyleCnt="9" custScaleY="147300">
        <dgm:presLayoutVars>
          <dgm:bulletEnabled val="1"/>
        </dgm:presLayoutVars>
      </dgm:prSet>
      <dgm:spPr/>
    </dgm:pt>
    <dgm:pt modelId="{50AFB029-FCDF-4867-B9AB-493F699E2469}" type="pres">
      <dgm:prSet presAssocID="{6BC9B44F-4A92-4C76-AA6E-22A6ECFE02C2}" presName="sibTrans" presStyleCnt="0"/>
      <dgm:spPr/>
    </dgm:pt>
    <dgm:pt modelId="{E0D628CE-ED86-426D-8A9D-A5FA815F9BB5}" type="pres">
      <dgm:prSet presAssocID="{151EC254-4B0F-4FC6-97BE-57E45AB8024B}" presName="node" presStyleLbl="node1" presStyleIdx="3" presStyleCnt="9" custScaleY="163428">
        <dgm:presLayoutVars>
          <dgm:bulletEnabled val="1"/>
        </dgm:presLayoutVars>
      </dgm:prSet>
      <dgm:spPr/>
    </dgm:pt>
    <dgm:pt modelId="{E635101A-D6D6-44ED-90DE-F5DF1F3111D4}" type="pres">
      <dgm:prSet presAssocID="{B53F12D0-3755-4278-8BCB-32D289630103}" presName="sibTrans" presStyleCnt="0"/>
      <dgm:spPr/>
    </dgm:pt>
    <dgm:pt modelId="{734B8F30-7D9C-4899-84E2-F7CACB7443B7}" type="pres">
      <dgm:prSet presAssocID="{5CECABDC-793B-463A-B4E6-DD35FF025A2F}" presName="node" presStyleLbl="node1" presStyleIdx="4" presStyleCnt="9" custScaleY="163428">
        <dgm:presLayoutVars>
          <dgm:bulletEnabled val="1"/>
        </dgm:presLayoutVars>
      </dgm:prSet>
      <dgm:spPr/>
    </dgm:pt>
    <dgm:pt modelId="{0869DF63-85A5-49AC-BBA8-B2EF8C59BE4D}" type="pres">
      <dgm:prSet presAssocID="{4B1AB6E5-0C37-4CCE-A2D3-3CEAC86F6C50}" presName="sibTrans" presStyleCnt="0"/>
      <dgm:spPr/>
    </dgm:pt>
    <dgm:pt modelId="{4ED46179-F602-4C3C-BA98-2C166E37C7A3}" type="pres">
      <dgm:prSet presAssocID="{74B9E36B-A20A-4752-B5DF-22E0D40ED72D}" presName="node" presStyleLbl="node1" presStyleIdx="5" presStyleCnt="9" custScaleY="163428">
        <dgm:presLayoutVars>
          <dgm:bulletEnabled val="1"/>
        </dgm:presLayoutVars>
      </dgm:prSet>
      <dgm:spPr/>
    </dgm:pt>
    <dgm:pt modelId="{4CBA3E48-A419-4D5D-81B3-47BB3A2AE9B2}" type="pres">
      <dgm:prSet presAssocID="{75A65DC3-1A74-4F34-AA2F-483D9B2812BF}" presName="sibTrans" presStyleCnt="0"/>
      <dgm:spPr/>
    </dgm:pt>
    <dgm:pt modelId="{AF18BB2F-E22E-40D2-A1CF-EF33BAD2A7C4}" type="pres">
      <dgm:prSet presAssocID="{D940FB2E-2A32-4CBF-A12F-5F530812F0C0}" presName="node" presStyleLbl="node1" presStyleIdx="6" presStyleCnt="9">
        <dgm:presLayoutVars>
          <dgm:bulletEnabled val="1"/>
        </dgm:presLayoutVars>
      </dgm:prSet>
      <dgm:spPr/>
    </dgm:pt>
    <dgm:pt modelId="{C37C194F-6317-43C6-A70F-C99164BE811C}" type="pres">
      <dgm:prSet presAssocID="{6F5493C4-20D9-46AC-981F-C58F532C28EC}" presName="sibTrans" presStyleCnt="0"/>
      <dgm:spPr/>
    </dgm:pt>
    <dgm:pt modelId="{0880F505-05E3-43B4-BAA2-CC1F57FEC154}" type="pres">
      <dgm:prSet presAssocID="{2A6E03F0-E874-4D2D-8883-9CD76EF8BEE6}" presName="node" presStyleLbl="node1" presStyleIdx="7" presStyleCnt="9">
        <dgm:presLayoutVars>
          <dgm:bulletEnabled val="1"/>
        </dgm:presLayoutVars>
      </dgm:prSet>
      <dgm:spPr/>
    </dgm:pt>
    <dgm:pt modelId="{7AEA02D2-635C-421A-A2A5-3AA797E24A68}" type="pres">
      <dgm:prSet presAssocID="{EEA364C8-61A8-4945-8865-D8E9C8447256}" presName="sibTrans" presStyleCnt="0"/>
      <dgm:spPr/>
    </dgm:pt>
    <dgm:pt modelId="{4448C9D7-447E-440E-B047-7A7B34BB2D56}" type="pres">
      <dgm:prSet presAssocID="{465C70F0-F7CC-427D-B87B-B1007ADBD650}" presName="node" presStyleLbl="node1" presStyleIdx="8" presStyleCnt="9">
        <dgm:presLayoutVars>
          <dgm:bulletEnabled val="1"/>
        </dgm:presLayoutVars>
      </dgm:prSet>
      <dgm:spPr/>
    </dgm:pt>
  </dgm:ptLst>
  <dgm:cxnLst>
    <dgm:cxn modelId="{6DB28A1D-A2D4-4B63-AD4D-F717B3FD2BA8}" type="presOf" srcId="{AEA0FD22-D910-4BE0-A339-C1BEDE8C7374}" destId="{CA9C0BAD-1ADE-481F-857D-5248C7DCBC74}" srcOrd="0" destOrd="0" presId="urn:microsoft.com/office/officeart/2005/8/layout/default"/>
    <dgm:cxn modelId="{3F20BE21-9ABA-4A8B-B712-1322CD42F6F2}" srcId="{13985510-C256-4A37-AA75-C5BD51BC9F61}" destId="{151EC254-4B0F-4FC6-97BE-57E45AB8024B}" srcOrd="3" destOrd="0" parTransId="{45962ACD-92A5-462E-8ECD-67297395D138}" sibTransId="{B53F12D0-3755-4278-8BCB-32D289630103}"/>
    <dgm:cxn modelId="{5D454122-DB33-4571-B1B2-6EC521916A09}" srcId="{13985510-C256-4A37-AA75-C5BD51BC9F61}" destId="{827284E8-89A2-4EA5-9F23-3EBD4855FAE5}" srcOrd="2" destOrd="0" parTransId="{48671DF9-8917-4BE9-AD09-AD896CF36045}" sibTransId="{6BC9B44F-4A92-4C76-AA6E-22A6ECFE02C2}"/>
    <dgm:cxn modelId="{FB702129-A296-4680-B759-D39D801F0367}" srcId="{13985510-C256-4A37-AA75-C5BD51BC9F61}" destId="{5CECABDC-793B-463A-B4E6-DD35FF025A2F}" srcOrd="4" destOrd="0" parTransId="{F87F4D71-6EC2-40BD-BC87-FF08831B588F}" sibTransId="{4B1AB6E5-0C37-4CCE-A2D3-3CEAC86F6C50}"/>
    <dgm:cxn modelId="{41CCFA2F-E0E9-410B-80FE-AD0E41642A26}" srcId="{13985510-C256-4A37-AA75-C5BD51BC9F61}" destId="{AEA0FD22-D910-4BE0-A339-C1BEDE8C7374}" srcOrd="0" destOrd="0" parTransId="{A076E060-0E3C-4EF4-A841-BF96A41558B9}" sibTransId="{9D4AD20F-9E81-4FA3-AAEC-813694CAB68C}"/>
    <dgm:cxn modelId="{659BF247-9998-4DEE-9F97-25B41F18CD6B}" type="presOf" srcId="{2A6E03F0-E874-4D2D-8883-9CD76EF8BEE6}" destId="{0880F505-05E3-43B4-BAA2-CC1F57FEC154}" srcOrd="0" destOrd="0" presId="urn:microsoft.com/office/officeart/2005/8/layout/default"/>
    <dgm:cxn modelId="{F81EB34F-FED1-400C-9BA7-FD34EB8F56C3}" type="presOf" srcId="{5CECABDC-793B-463A-B4E6-DD35FF025A2F}" destId="{734B8F30-7D9C-4899-84E2-F7CACB7443B7}" srcOrd="0" destOrd="0" presId="urn:microsoft.com/office/officeart/2005/8/layout/default"/>
    <dgm:cxn modelId="{02B82D50-CBEA-4634-ACDE-DA54C11F3552}" srcId="{13985510-C256-4A37-AA75-C5BD51BC9F61}" destId="{74B9E36B-A20A-4752-B5DF-22E0D40ED72D}" srcOrd="5" destOrd="0" parTransId="{8927F501-0AB0-49D2-B54E-D18805BBE5E8}" sibTransId="{75A65DC3-1A74-4F34-AA2F-483D9B2812BF}"/>
    <dgm:cxn modelId="{D85A9977-B8CA-4307-A883-DDEAB607C0C3}" type="presOf" srcId="{74B9E36B-A20A-4752-B5DF-22E0D40ED72D}" destId="{4ED46179-F602-4C3C-BA98-2C166E37C7A3}" srcOrd="0" destOrd="0" presId="urn:microsoft.com/office/officeart/2005/8/layout/default"/>
    <dgm:cxn modelId="{C855D37E-6706-41C3-974E-F95BCC70C244}" type="presOf" srcId="{4488B21D-11ED-4F45-B241-F336D354B518}" destId="{18025E70-BD80-431D-9E47-86D161977CA0}" srcOrd="0" destOrd="0" presId="urn:microsoft.com/office/officeart/2005/8/layout/default"/>
    <dgm:cxn modelId="{2BAEF590-189E-45A3-ACEC-E57154769277}" type="presOf" srcId="{151EC254-4B0F-4FC6-97BE-57E45AB8024B}" destId="{E0D628CE-ED86-426D-8A9D-A5FA815F9BB5}" srcOrd="0" destOrd="0" presId="urn:microsoft.com/office/officeart/2005/8/layout/default"/>
    <dgm:cxn modelId="{374B4FA0-42C3-4DB7-842A-AB5FF00529EB}" srcId="{13985510-C256-4A37-AA75-C5BD51BC9F61}" destId="{4488B21D-11ED-4F45-B241-F336D354B518}" srcOrd="1" destOrd="0" parTransId="{B1A9A840-75F2-44E9-A345-D5CD051CA9C7}" sibTransId="{C6D8B5AA-654B-42C5-BCE8-499AA63BFDDB}"/>
    <dgm:cxn modelId="{E091C6A7-7FB7-435E-AD93-3556CFAECBEE}" srcId="{13985510-C256-4A37-AA75-C5BD51BC9F61}" destId="{465C70F0-F7CC-427D-B87B-B1007ADBD650}" srcOrd="8" destOrd="0" parTransId="{97451F5A-DED8-45B4-9E03-29BF2162138D}" sibTransId="{0CB9363D-C87A-4019-9602-04C4682F04C9}"/>
    <dgm:cxn modelId="{28A8E9A8-B9B9-4180-B9E7-41F315A8AAD6}" type="presOf" srcId="{D940FB2E-2A32-4CBF-A12F-5F530812F0C0}" destId="{AF18BB2F-E22E-40D2-A1CF-EF33BAD2A7C4}" srcOrd="0" destOrd="0" presId="urn:microsoft.com/office/officeart/2005/8/layout/default"/>
    <dgm:cxn modelId="{E00073CC-026B-4DC3-A4DF-89DA2ADCE0AA}" type="presOf" srcId="{13985510-C256-4A37-AA75-C5BD51BC9F61}" destId="{43285E09-4131-492A-854A-EB3591542143}" srcOrd="0" destOrd="0" presId="urn:microsoft.com/office/officeart/2005/8/layout/default"/>
    <dgm:cxn modelId="{503B93CE-D00D-46A4-B69A-AFFFB47C8842}" srcId="{13985510-C256-4A37-AA75-C5BD51BC9F61}" destId="{2A6E03F0-E874-4D2D-8883-9CD76EF8BEE6}" srcOrd="7" destOrd="0" parTransId="{A1B42270-5A5E-4109-8CEC-B714C11286D7}" sibTransId="{EEA364C8-61A8-4945-8865-D8E9C8447256}"/>
    <dgm:cxn modelId="{6B1D28DC-8BBB-4655-BA89-1FA1801CBE32}" type="presOf" srcId="{827284E8-89A2-4EA5-9F23-3EBD4855FAE5}" destId="{6DD6121E-BF6F-4D62-AB4C-B1DF92CAF3F9}" srcOrd="0" destOrd="0" presId="urn:microsoft.com/office/officeart/2005/8/layout/default"/>
    <dgm:cxn modelId="{D5AF39F1-EB5E-4B21-8FA9-466866AC9D63}" srcId="{13985510-C256-4A37-AA75-C5BD51BC9F61}" destId="{D940FB2E-2A32-4CBF-A12F-5F530812F0C0}" srcOrd="6" destOrd="0" parTransId="{D12B96FA-6FA1-45AC-9CCF-04AE24C4E1C6}" sibTransId="{6F5493C4-20D9-46AC-981F-C58F532C28EC}"/>
    <dgm:cxn modelId="{E881E7F5-1F76-45A0-B53C-E7DA22A599FF}" type="presOf" srcId="{465C70F0-F7CC-427D-B87B-B1007ADBD650}" destId="{4448C9D7-447E-440E-B047-7A7B34BB2D56}" srcOrd="0" destOrd="0" presId="urn:microsoft.com/office/officeart/2005/8/layout/default"/>
    <dgm:cxn modelId="{0A92EA80-A803-4EED-A287-F52EAC0D2BA1}" type="presParOf" srcId="{43285E09-4131-492A-854A-EB3591542143}" destId="{CA9C0BAD-1ADE-481F-857D-5248C7DCBC74}" srcOrd="0" destOrd="0" presId="urn:microsoft.com/office/officeart/2005/8/layout/default"/>
    <dgm:cxn modelId="{2B602764-C55E-404B-8BE1-3BF88467B9D9}" type="presParOf" srcId="{43285E09-4131-492A-854A-EB3591542143}" destId="{0387B5D4-EBC1-4E8A-B430-35431FAEFCEF}" srcOrd="1" destOrd="0" presId="urn:microsoft.com/office/officeart/2005/8/layout/default"/>
    <dgm:cxn modelId="{F7D015EB-FE20-4E43-8C0A-FEF3C45A033B}" type="presParOf" srcId="{43285E09-4131-492A-854A-EB3591542143}" destId="{18025E70-BD80-431D-9E47-86D161977CA0}" srcOrd="2" destOrd="0" presId="urn:microsoft.com/office/officeart/2005/8/layout/default"/>
    <dgm:cxn modelId="{406D5669-E517-4F4A-B8CB-812860DDEBD3}" type="presParOf" srcId="{43285E09-4131-492A-854A-EB3591542143}" destId="{500C4A4D-4D3C-4456-A0A8-23600B003407}" srcOrd="3" destOrd="0" presId="urn:microsoft.com/office/officeart/2005/8/layout/default"/>
    <dgm:cxn modelId="{2F772FE2-B8F9-4C9E-9DC5-955735039274}" type="presParOf" srcId="{43285E09-4131-492A-854A-EB3591542143}" destId="{6DD6121E-BF6F-4D62-AB4C-B1DF92CAF3F9}" srcOrd="4" destOrd="0" presId="urn:microsoft.com/office/officeart/2005/8/layout/default"/>
    <dgm:cxn modelId="{B2A1147C-90D9-41CA-927C-A9C13704ADB0}" type="presParOf" srcId="{43285E09-4131-492A-854A-EB3591542143}" destId="{50AFB029-FCDF-4867-B9AB-493F699E2469}" srcOrd="5" destOrd="0" presId="urn:microsoft.com/office/officeart/2005/8/layout/default"/>
    <dgm:cxn modelId="{4CB12B8A-06AA-4157-8C41-1ADDCD379A44}" type="presParOf" srcId="{43285E09-4131-492A-854A-EB3591542143}" destId="{E0D628CE-ED86-426D-8A9D-A5FA815F9BB5}" srcOrd="6" destOrd="0" presId="urn:microsoft.com/office/officeart/2005/8/layout/default"/>
    <dgm:cxn modelId="{E3970664-3116-47DD-A213-4D211EED207D}" type="presParOf" srcId="{43285E09-4131-492A-854A-EB3591542143}" destId="{E635101A-D6D6-44ED-90DE-F5DF1F3111D4}" srcOrd="7" destOrd="0" presId="urn:microsoft.com/office/officeart/2005/8/layout/default"/>
    <dgm:cxn modelId="{85B2DA32-83A0-48CF-B93E-77FFE1BEA4D2}" type="presParOf" srcId="{43285E09-4131-492A-854A-EB3591542143}" destId="{734B8F30-7D9C-4899-84E2-F7CACB7443B7}" srcOrd="8" destOrd="0" presId="urn:microsoft.com/office/officeart/2005/8/layout/default"/>
    <dgm:cxn modelId="{76EF99F0-91CD-4FF0-B4E3-1BD0B9DCAB0A}" type="presParOf" srcId="{43285E09-4131-492A-854A-EB3591542143}" destId="{0869DF63-85A5-49AC-BBA8-B2EF8C59BE4D}" srcOrd="9" destOrd="0" presId="urn:microsoft.com/office/officeart/2005/8/layout/default"/>
    <dgm:cxn modelId="{58FA84F9-D710-4CE7-91BD-FE9D738B5CAF}" type="presParOf" srcId="{43285E09-4131-492A-854A-EB3591542143}" destId="{4ED46179-F602-4C3C-BA98-2C166E37C7A3}" srcOrd="10" destOrd="0" presId="urn:microsoft.com/office/officeart/2005/8/layout/default"/>
    <dgm:cxn modelId="{9410B4FF-1A78-4C84-8477-D7335B21FD7E}" type="presParOf" srcId="{43285E09-4131-492A-854A-EB3591542143}" destId="{4CBA3E48-A419-4D5D-81B3-47BB3A2AE9B2}" srcOrd="11" destOrd="0" presId="urn:microsoft.com/office/officeart/2005/8/layout/default"/>
    <dgm:cxn modelId="{BCB3B419-595E-48CB-9F26-C2ABD975FE5B}" type="presParOf" srcId="{43285E09-4131-492A-854A-EB3591542143}" destId="{AF18BB2F-E22E-40D2-A1CF-EF33BAD2A7C4}" srcOrd="12" destOrd="0" presId="urn:microsoft.com/office/officeart/2005/8/layout/default"/>
    <dgm:cxn modelId="{DD31D1D0-7CF8-4744-A458-ABA2024E65D7}" type="presParOf" srcId="{43285E09-4131-492A-854A-EB3591542143}" destId="{C37C194F-6317-43C6-A70F-C99164BE811C}" srcOrd="13" destOrd="0" presId="urn:microsoft.com/office/officeart/2005/8/layout/default"/>
    <dgm:cxn modelId="{F36B976D-A973-4435-A584-8847FDC8FAA2}" type="presParOf" srcId="{43285E09-4131-492A-854A-EB3591542143}" destId="{0880F505-05E3-43B4-BAA2-CC1F57FEC154}" srcOrd="14" destOrd="0" presId="urn:microsoft.com/office/officeart/2005/8/layout/default"/>
    <dgm:cxn modelId="{3AE57C96-99E6-49AA-8F35-4894A22336C5}" type="presParOf" srcId="{43285E09-4131-492A-854A-EB3591542143}" destId="{7AEA02D2-635C-421A-A2A5-3AA797E24A68}" srcOrd="15" destOrd="0" presId="urn:microsoft.com/office/officeart/2005/8/layout/default"/>
    <dgm:cxn modelId="{0AC6CC4D-1213-4E00-99AA-CCEA88363590}" type="presParOf" srcId="{43285E09-4131-492A-854A-EB3591542143}" destId="{4448C9D7-447E-440E-B047-7A7B34BB2D5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C0BAD-1ADE-481F-857D-5248C7DCBC74}">
      <dsp:nvSpPr>
        <dsp:cNvPr id="0" name=""/>
        <dsp:cNvSpPr/>
      </dsp:nvSpPr>
      <dsp:spPr>
        <a:xfrm>
          <a:off x="4007643" y="100345"/>
          <a:ext cx="1821656" cy="166518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player’s </a:t>
          </a:r>
          <a:r>
            <a:rPr lang="en-US" sz="1600" b="1" kern="1200" dirty="0"/>
            <a:t>scoring record history</a:t>
          </a:r>
          <a:r>
            <a:rPr lang="en-US" sz="1400" kern="1200" dirty="0"/>
            <a:t>.</a:t>
          </a:r>
        </a:p>
      </dsp:txBody>
      <dsp:txXfrm>
        <a:off x="4007643" y="100345"/>
        <a:ext cx="1821656" cy="1665186"/>
      </dsp:txXfrm>
    </dsp:sp>
    <dsp:sp modelId="{18025E70-BD80-431D-9E47-86D161977CA0}">
      <dsp:nvSpPr>
        <dsp:cNvPr id="0" name=""/>
        <dsp:cNvSpPr/>
      </dsp:nvSpPr>
      <dsp:spPr>
        <a:xfrm>
          <a:off x="2003821" y="117166"/>
          <a:ext cx="1821656" cy="16563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The trend </a:t>
          </a:r>
          <a:r>
            <a:rPr lang="en-US" sz="1400" kern="1200" dirty="0"/>
            <a:t>of the player’s </a:t>
          </a:r>
          <a:r>
            <a:rPr lang="en-US" sz="1400" b="1" kern="1200" dirty="0"/>
            <a:t>Handicap Index </a:t>
          </a:r>
          <a:r>
            <a:rPr lang="en-US" sz="1400" kern="1200" dirty="0"/>
            <a:t>- differences in player’s Handicap Index over last 12months/24 months</a:t>
          </a:r>
          <a:r>
            <a:rPr lang="en-US" sz="1300" kern="1200" dirty="0"/>
            <a:t>. </a:t>
          </a:r>
        </a:p>
      </dsp:txBody>
      <dsp:txXfrm>
        <a:off x="2003821" y="117166"/>
        <a:ext cx="1821656" cy="1656355"/>
      </dsp:txXfrm>
    </dsp:sp>
    <dsp:sp modelId="{6DD6121E-BF6F-4D62-AB4C-B1DF92CAF3F9}">
      <dsp:nvSpPr>
        <dsp:cNvPr id="0" name=""/>
        <dsp:cNvSpPr/>
      </dsp:nvSpPr>
      <dsp:spPr>
        <a:xfrm>
          <a:off x="0" y="140354"/>
          <a:ext cx="1821656" cy="160997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Deviations</a:t>
          </a:r>
          <a:r>
            <a:rPr lang="en-US" sz="1600" kern="1200" dirty="0"/>
            <a:t> from the expected scoring performance for the player</a:t>
          </a:r>
          <a:r>
            <a:rPr lang="en-US" sz="1300" kern="1200" dirty="0"/>
            <a:t>. </a:t>
          </a:r>
        </a:p>
      </dsp:txBody>
      <dsp:txXfrm>
        <a:off x="0" y="140354"/>
        <a:ext cx="1821656" cy="1609979"/>
      </dsp:txXfrm>
    </dsp:sp>
    <dsp:sp modelId="{E0D628CE-ED86-426D-8A9D-A5FA815F9BB5}">
      <dsp:nvSpPr>
        <dsp:cNvPr id="0" name=""/>
        <dsp:cNvSpPr/>
      </dsp:nvSpPr>
      <dsp:spPr>
        <a:xfrm>
          <a:off x="4007643" y="1960103"/>
          <a:ext cx="1821656" cy="178625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Frequency of score submissions </a:t>
          </a:r>
          <a:r>
            <a:rPr lang="en-US" sz="1800" kern="1200" dirty="0"/>
            <a:t>in last 12 months v previous 12-month cycles</a:t>
          </a:r>
          <a:r>
            <a:rPr lang="en-US" sz="1500" kern="1200" dirty="0"/>
            <a:t>.  </a:t>
          </a:r>
        </a:p>
      </dsp:txBody>
      <dsp:txXfrm>
        <a:off x="4007643" y="1960103"/>
        <a:ext cx="1821656" cy="1786257"/>
      </dsp:txXfrm>
    </dsp:sp>
    <dsp:sp modelId="{734B8F30-7D9C-4899-84E2-F7CACB7443B7}">
      <dsp:nvSpPr>
        <dsp:cNvPr id="0" name=""/>
        <dsp:cNvSpPr/>
      </dsp:nvSpPr>
      <dsp:spPr>
        <a:xfrm>
          <a:off x="2003821" y="1960103"/>
          <a:ext cx="1821656" cy="178625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Comparison of average score differentials </a:t>
          </a:r>
          <a:r>
            <a:rPr lang="en-US" sz="1600" kern="1200" dirty="0"/>
            <a:t>between </a:t>
          </a:r>
          <a:r>
            <a:rPr lang="en-US" sz="1600" b="1" kern="1200" dirty="0"/>
            <a:t>competitive and casual rounds</a:t>
          </a:r>
          <a:r>
            <a:rPr lang="en-US" sz="1500" kern="1200" dirty="0"/>
            <a:t>.</a:t>
          </a:r>
        </a:p>
      </dsp:txBody>
      <dsp:txXfrm>
        <a:off x="2003821" y="1960103"/>
        <a:ext cx="1821656" cy="1786257"/>
      </dsp:txXfrm>
    </dsp:sp>
    <dsp:sp modelId="{4ED46179-F602-4C3C-BA98-2C166E37C7A3}">
      <dsp:nvSpPr>
        <dsp:cNvPr id="0" name=""/>
        <dsp:cNvSpPr/>
      </dsp:nvSpPr>
      <dsp:spPr>
        <a:xfrm>
          <a:off x="0" y="1960103"/>
          <a:ext cx="1821656" cy="178625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Comparison of average score differentials in match play v stroke play formats of play</a:t>
          </a:r>
          <a:r>
            <a:rPr lang="en-US" sz="1300" kern="1200" dirty="0"/>
            <a:t>. </a:t>
          </a:r>
        </a:p>
      </dsp:txBody>
      <dsp:txXfrm>
        <a:off x="0" y="1960103"/>
        <a:ext cx="1821656" cy="1786257"/>
      </dsp:txXfrm>
    </dsp:sp>
    <dsp:sp modelId="{AF18BB2F-E22E-40D2-A1CF-EF33BAD2A7C4}">
      <dsp:nvSpPr>
        <dsp:cNvPr id="0" name=""/>
        <dsp:cNvSpPr/>
      </dsp:nvSpPr>
      <dsp:spPr>
        <a:xfrm>
          <a:off x="4007643" y="3928527"/>
          <a:ext cx="1821656" cy="10929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Any scores from, or performances known, </a:t>
          </a:r>
          <a:r>
            <a:rPr lang="en-US" sz="1600" b="1" kern="1200" dirty="0"/>
            <a:t>in non-authorized formats </a:t>
          </a:r>
          <a:r>
            <a:rPr lang="en-US" sz="1600" kern="1200" dirty="0"/>
            <a:t>of play</a:t>
          </a:r>
          <a:r>
            <a:rPr lang="en-US" sz="1400" kern="1200" dirty="0"/>
            <a:t>.</a:t>
          </a:r>
        </a:p>
      </dsp:txBody>
      <dsp:txXfrm>
        <a:off x="4007643" y="3928527"/>
        <a:ext cx="1821656" cy="1092993"/>
      </dsp:txXfrm>
    </dsp:sp>
    <dsp:sp modelId="{0880F505-05E3-43B4-BAA2-CC1F57FEC154}">
      <dsp:nvSpPr>
        <dsp:cNvPr id="0" name=""/>
        <dsp:cNvSpPr/>
      </dsp:nvSpPr>
      <dsp:spPr>
        <a:xfrm>
          <a:off x="2003821" y="3928527"/>
          <a:ext cx="1821656" cy="10929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% of acceptable scores from 9-hole rounds.</a:t>
          </a:r>
        </a:p>
      </dsp:txBody>
      <dsp:txXfrm>
        <a:off x="2003821" y="3928527"/>
        <a:ext cx="1821656" cy="1092993"/>
      </dsp:txXfrm>
    </dsp:sp>
    <dsp:sp modelId="{4448C9D7-447E-440E-B047-7A7B34BB2D56}">
      <dsp:nvSpPr>
        <dsp:cNvPr id="0" name=""/>
        <dsp:cNvSpPr/>
      </dsp:nvSpPr>
      <dsp:spPr>
        <a:xfrm>
          <a:off x="0" y="3928527"/>
          <a:ext cx="1821656" cy="10929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% of acceptable scores submitted at a player’s home club</a:t>
          </a:r>
          <a:r>
            <a:rPr lang="en-US" sz="1700" kern="1200" dirty="0"/>
            <a:t>. </a:t>
          </a:r>
        </a:p>
      </dsp:txBody>
      <dsp:txXfrm>
        <a:off x="0" y="3928527"/>
        <a:ext cx="1821656" cy="1092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F56F6B4E-12D6-4B0C-8C8F-E0E7893715C3}" type="datetimeFigureOut">
              <a:rPr lang="en-ZA" smtClean="0"/>
              <a:pPr/>
              <a:t>2019/10/25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2EEF2F2D-BB24-4A3B-8344-C4CE4DCEB95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499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4DC92-6001-4FD0-9FE7-551CF5491952}" type="datetimeFigureOut">
              <a:rPr lang="en-ZA" smtClean="0"/>
              <a:pPr/>
              <a:t>2019/10/25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573FD-3FA1-43C5-9ECF-36337BA23D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605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127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8259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>
              <a:solidFill>
                <a:srgbClr val="FF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7080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8909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6088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8308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4350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818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847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The slide is self explanatory.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0641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051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38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0172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2213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9078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39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3776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32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28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14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66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48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04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1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BB840-E6AB-4277-9A0F-C2CDB10680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66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12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31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59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76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9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47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628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CEEE-E9A9-443D-B33D-FBCFF440057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99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55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17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257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084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93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5404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404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73FD-3FA1-43C5-9ECF-36337BA23D92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050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 1-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79" y="1538868"/>
            <a:ext cx="4544123" cy="43894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50">
                <a:solidFill>
                  <a:srgbClr val="404040"/>
                </a:solidFill>
                <a:latin typeface="Lucida Sans" panose="020B0602030504020204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350">
                <a:solidFill>
                  <a:srgbClr val="404040"/>
                </a:solidFill>
                <a:latin typeface="Lucida Sans" panose="020B0602030504020204" pitchFamily="34" charset="0"/>
              </a:defRPr>
            </a:lvl2pPr>
            <a:lvl3pPr marL="344091" indent="-88106">
              <a:spcBef>
                <a:spcPts val="0"/>
              </a:spcBef>
              <a:spcAft>
                <a:spcPts val="300"/>
              </a:spcAft>
              <a:defRPr sz="1350">
                <a:solidFill>
                  <a:srgbClr val="404040"/>
                </a:solidFill>
                <a:latin typeface="Lucida Sans" panose="020B0602030504020204" pitchFamily="34" charset="0"/>
              </a:defRPr>
            </a:lvl3pPr>
            <a:lvl4pPr marL="513160" indent="-80963">
              <a:spcBef>
                <a:spcPts val="0"/>
              </a:spcBef>
              <a:spcAft>
                <a:spcPts val="300"/>
              </a:spcAft>
              <a:defRPr sz="1350">
                <a:solidFill>
                  <a:srgbClr val="404040"/>
                </a:solidFill>
                <a:latin typeface="Lucida Sans" panose="020B0602030504020204" pitchFamily="34" charset="0"/>
              </a:defRPr>
            </a:lvl4pPr>
            <a:lvl5pPr marL="688181" indent="-86916">
              <a:spcBef>
                <a:spcPts val="0"/>
              </a:spcBef>
              <a:spcAft>
                <a:spcPts val="300"/>
              </a:spcAft>
              <a:defRPr sz="1350">
                <a:solidFill>
                  <a:srgbClr val="404040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4AFEA6-5EE5-43CA-84A4-4648F97759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4000" y="1538869"/>
            <a:ext cx="3255227" cy="438949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BD71F1-865B-4FED-AAA2-F07759EF7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6684"/>
            <a:ext cx="9144000" cy="914400"/>
          </a:xfrm>
          <a:prstGeom prst="rect">
            <a:avLst/>
          </a:prstGeom>
        </p:spPr>
        <p:txBody>
          <a:bodyPr lIns="365760" anchor="ctr">
            <a:normAutofit/>
          </a:bodyPr>
          <a:lstStyle>
            <a:lvl1pPr marL="201216" indent="0">
              <a:defRPr sz="2100" b="0">
                <a:solidFill>
                  <a:srgbClr val="004987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fr-FR"/>
              <a:t>Slide </a:t>
            </a:r>
            <a:r>
              <a:rPr lang="fr-FR" err="1"/>
              <a:t>title</a:t>
            </a:r>
            <a:r>
              <a:rPr lang="fr-FR"/>
              <a:t>: Lucida Sans 28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83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21758"/>
            <a:ext cx="9144000" cy="914400"/>
          </a:xfrm>
          <a:prstGeom prst="rect">
            <a:avLst/>
          </a:prstGeom>
        </p:spPr>
        <p:txBody>
          <a:bodyPr lIns="365760" anchor="ctr">
            <a:normAutofit/>
          </a:bodyPr>
          <a:lstStyle>
            <a:lvl1pPr marL="201216" indent="0">
              <a:defRPr sz="2100" b="0">
                <a:solidFill>
                  <a:srgbClr val="004987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fr-FR"/>
              <a:t>Slide </a:t>
            </a:r>
            <a:r>
              <a:rPr lang="fr-FR" err="1"/>
              <a:t>title</a:t>
            </a:r>
            <a:r>
              <a:rPr lang="fr-FR"/>
              <a:t>: Lucida Sans 28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3FC28A-A452-4910-883F-CFCCA895D2E6}"/>
              </a:ext>
            </a:extLst>
          </p:cNvPr>
          <p:cNvCxnSpPr>
            <a:cxnSpLocks/>
          </p:cNvCxnSpPr>
          <p:nvPr userDrawn="1"/>
        </p:nvCxnSpPr>
        <p:spPr>
          <a:xfrm>
            <a:off x="493441" y="6045947"/>
            <a:ext cx="8120876" cy="0"/>
          </a:xfrm>
          <a:prstGeom prst="line">
            <a:avLst/>
          </a:prstGeom>
          <a:ln w="6350" cmpd="sng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2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0137"/>
            <a:ext cx="9144000" cy="914400"/>
          </a:xfrm>
          <a:prstGeom prst="rect">
            <a:avLst/>
          </a:prstGeom>
        </p:spPr>
        <p:txBody>
          <a:bodyPr lIns="365760" anchor="ctr">
            <a:normAutofit/>
          </a:bodyPr>
          <a:lstStyle>
            <a:lvl1pPr marL="201216" indent="0">
              <a:defRPr sz="2100" b="0">
                <a:solidFill>
                  <a:srgbClr val="004987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fr-FR"/>
              <a:t>Slide </a:t>
            </a:r>
            <a:r>
              <a:rPr lang="fr-FR" err="1"/>
              <a:t>title</a:t>
            </a:r>
            <a:r>
              <a:rPr lang="fr-FR"/>
              <a:t>: Lucida Sans 28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35" y="1750741"/>
            <a:ext cx="4681481" cy="4038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50">
                <a:solidFill>
                  <a:srgbClr val="404040"/>
                </a:solidFill>
                <a:latin typeface="Lucida Sans" panose="020B0602030504020204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350">
                <a:solidFill>
                  <a:srgbClr val="404040"/>
                </a:solidFill>
                <a:latin typeface="Lucida Sans" panose="020B0602030504020204" pitchFamily="34" charset="0"/>
              </a:defRPr>
            </a:lvl2pPr>
            <a:lvl3pPr marL="344091" indent="-88106">
              <a:spcBef>
                <a:spcPts val="0"/>
              </a:spcBef>
              <a:spcAft>
                <a:spcPts val="300"/>
              </a:spcAft>
              <a:defRPr sz="1350">
                <a:solidFill>
                  <a:srgbClr val="404040"/>
                </a:solidFill>
                <a:latin typeface="Lucida Sans" panose="020B0602030504020204" pitchFamily="34" charset="0"/>
              </a:defRPr>
            </a:lvl3pPr>
            <a:lvl4pPr marL="513160" indent="-80963">
              <a:spcBef>
                <a:spcPts val="0"/>
              </a:spcBef>
              <a:spcAft>
                <a:spcPts val="300"/>
              </a:spcAft>
              <a:defRPr sz="1350">
                <a:solidFill>
                  <a:srgbClr val="404040"/>
                </a:solidFill>
                <a:latin typeface="Lucida Sans" panose="020B0602030504020204" pitchFamily="34" charset="0"/>
              </a:defRPr>
            </a:lvl4pPr>
            <a:lvl5pPr marL="688181" indent="-86916">
              <a:spcBef>
                <a:spcPts val="0"/>
              </a:spcBef>
              <a:spcAft>
                <a:spcPts val="300"/>
              </a:spcAft>
              <a:defRPr sz="1350">
                <a:solidFill>
                  <a:srgbClr val="404040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23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Oct/Nov 2019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7001-3A27-492E-807C-C82917089748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968" y="2636911"/>
            <a:ext cx="7772400" cy="2160241"/>
          </a:xfrm>
        </p:spPr>
        <p:txBody>
          <a:bodyPr>
            <a:normAutofit/>
          </a:bodyPr>
          <a:lstStyle/>
          <a:p>
            <a:r>
              <a:rPr lang="en-ZA" b="1" dirty="0"/>
              <a:t> 2020 WHS Implementation </a:t>
            </a:r>
            <a:br>
              <a:rPr lang="en-ZA" b="1" dirty="0"/>
            </a:br>
            <a:r>
              <a:rPr lang="en-ZA" b="1" dirty="0"/>
              <a:t>PART 2, Zimbabwe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EF8A4-53C5-4669-88C0-C531E140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2552700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73E35-0EA2-45EC-B1E6-E8FCE77E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85" y="697632"/>
            <a:ext cx="242887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ZA" sz="3600" b="1" dirty="0"/>
              <a:t>Common types of club competitions/games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217444"/>
          </a:xfrm>
        </p:spPr>
        <p:txBody>
          <a:bodyPr>
            <a:normAutofit fontScale="70000" lnSpcReduction="20000"/>
          </a:bodyPr>
          <a:lstStyle/>
          <a:p>
            <a:r>
              <a:rPr lang="en-ZA" dirty="0"/>
              <a:t> Use Handicap Index when stipulating the Terms of Competition e.g. maximum HI is 15.0</a:t>
            </a:r>
            <a:endParaRPr lang="en-ZA" sz="2800" dirty="0"/>
          </a:p>
          <a:p>
            <a:r>
              <a:rPr lang="en-ZA" dirty="0"/>
              <a:t>Spreads/Divisions determined by stipulating Handicap Index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Can use current division numbers. Look up HI on CHCT which equates to the current number for colour tee most used for each gender</a:t>
            </a:r>
          </a:p>
          <a:p>
            <a:r>
              <a:rPr lang="en-ZA" dirty="0"/>
              <a:t>Best Gross Score competitions - determine “course” to be played for competition. Suggest HI as guideline, if applicable to more than one course.</a:t>
            </a:r>
          </a:p>
          <a:p>
            <a:r>
              <a:rPr lang="en-ZA" dirty="0"/>
              <a:t>Match play - no change - lowest Course Handicap to scratch and other golfers Course Handicaps adjusted</a:t>
            </a:r>
          </a:p>
          <a:p>
            <a:r>
              <a:rPr lang="en-ZA" dirty="0" err="1"/>
              <a:t>Stableford</a:t>
            </a:r>
            <a:r>
              <a:rPr lang="en-ZA" dirty="0"/>
              <a:t> competitions - no change - use Course Handicap to complete scorecard</a:t>
            </a:r>
          </a:p>
          <a:p>
            <a:r>
              <a:rPr lang="en-ZA" b="1" dirty="0"/>
              <a:t>When golfers play a different colour course (tee), use Course Handicap  - NO further adjustments because CR to Par differential is accounted for in CH calculation 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8569-F273-475B-967B-CEAEBA51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10CE-EF6B-409D-8AA7-F15D8332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7577"/>
            <a:ext cx="9144000" cy="685800"/>
          </a:xfrm>
        </p:spPr>
        <p:txBody>
          <a:bodyPr/>
          <a:lstStyle/>
          <a:p>
            <a:r>
              <a:rPr lang="en-US" dirty="0"/>
              <a:t>Rules of Handicapping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626A4A-023C-4092-ADFC-F702DE773852}"/>
              </a:ext>
            </a:extLst>
          </p:cNvPr>
          <p:cNvGrpSpPr/>
          <p:nvPr/>
        </p:nvGrpSpPr>
        <p:grpSpPr>
          <a:xfrm>
            <a:off x="2987824" y="980728"/>
            <a:ext cx="5760640" cy="5040559"/>
            <a:chOff x="2565750" y="1455821"/>
            <a:chExt cx="6096267" cy="44101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16CB76-D3BD-4995-A5C8-D5232F5D3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750" y="1455821"/>
              <a:ext cx="6096267" cy="441018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A50167-D59E-4F0D-B174-BC0B15E8644C}"/>
                </a:ext>
              </a:extLst>
            </p:cNvPr>
            <p:cNvSpPr/>
            <p:nvPr/>
          </p:nvSpPr>
          <p:spPr>
            <a:xfrm>
              <a:off x="7676147" y="1455821"/>
              <a:ext cx="806116" cy="481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" name="Picture 9" descr="Two people posing for a picture&#10;&#10;Description automatically generated">
            <a:extLst>
              <a:ext uri="{FF2B5EF4-FFF2-40B4-BE49-F238E27FC236}">
                <a16:creationId xmlns:a16="http://schemas.microsoft.com/office/drawing/2014/main" id="{8C02403B-E74C-4B73-BE94-422AE9A86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052736"/>
            <a:ext cx="4464496" cy="4968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DF57E-AF79-4774-B0AE-AEEC85264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1086191"/>
            <a:ext cx="1440160" cy="9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6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A761-DB26-42FA-A928-36088A01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Key Elements to be in place for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D6A2-C764-4ADE-91CE-EF0762C2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6" y="1052736"/>
            <a:ext cx="8964488" cy="5040560"/>
          </a:xfrm>
        </p:spPr>
        <p:txBody>
          <a:bodyPr>
            <a:normAutofit fontScale="92500" lnSpcReduction="20000"/>
          </a:bodyPr>
          <a:lstStyle/>
          <a:p>
            <a:r>
              <a:rPr lang="en-ZA" b="1" dirty="0"/>
              <a:t>All courses MUST be rated </a:t>
            </a:r>
            <a:r>
              <a:rPr lang="en-ZA" dirty="0"/>
              <a:t>using the CRS (Course Rating System) method – </a:t>
            </a:r>
            <a:r>
              <a:rPr lang="en-ZA" b="1" dirty="0"/>
              <a:t>Foundation for WHS</a:t>
            </a:r>
          </a:p>
          <a:p>
            <a:r>
              <a:rPr lang="en-ZA" dirty="0"/>
              <a:t>All </a:t>
            </a:r>
            <a:r>
              <a:rPr lang="en-ZA" b="1" dirty="0"/>
              <a:t>Handicap Management Systems </a:t>
            </a:r>
            <a:r>
              <a:rPr lang="en-ZA" dirty="0"/>
              <a:t>in the world </a:t>
            </a:r>
            <a:r>
              <a:rPr lang="en-ZA" b="1" dirty="0"/>
              <a:t>MUST use</a:t>
            </a:r>
            <a:r>
              <a:rPr lang="en-ZA" dirty="0"/>
              <a:t> the </a:t>
            </a:r>
            <a:r>
              <a:rPr lang="en-ZA" b="1" dirty="0"/>
              <a:t>WHS technical specifications</a:t>
            </a:r>
          </a:p>
          <a:p>
            <a:r>
              <a:rPr lang="en-ZA" dirty="0"/>
              <a:t>All countries in the world will be using the</a:t>
            </a:r>
            <a:r>
              <a:rPr lang="en-ZA" b="1" dirty="0"/>
              <a:t> same method </a:t>
            </a:r>
            <a:r>
              <a:rPr lang="en-ZA" dirty="0"/>
              <a:t>to determine </a:t>
            </a:r>
            <a:r>
              <a:rPr lang="en-ZA" b="1" dirty="0"/>
              <a:t>Adjusted Gross Scores </a:t>
            </a:r>
            <a:r>
              <a:rPr lang="en-ZA" dirty="0"/>
              <a:t>and </a:t>
            </a:r>
            <a:r>
              <a:rPr lang="en-ZA" b="1" dirty="0"/>
              <a:t>calculate Score Differentials </a:t>
            </a:r>
          </a:p>
          <a:p>
            <a:r>
              <a:rPr lang="en-ZA" dirty="0"/>
              <a:t>All golfers in the world will have a </a:t>
            </a:r>
            <a:r>
              <a:rPr lang="en-ZA" b="1" dirty="0"/>
              <a:t>fully transportable Handicap Index (HI) </a:t>
            </a:r>
            <a:r>
              <a:rPr lang="en-ZA" dirty="0"/>
              <a:t>if</a:t>
            </a:r>
            <a:r>
              <a:rPr lang="en-ZA" b="1" dirty="0"/>
              <a:t> Handicapped </a:t>
            </a:r>
            <a:r>
              <a:rPr lang="en-ZA" dirty="0"/>
              <a:t>by an </a:t>
            </a:r>
            <a:r>
              <a:rPr lang="en-ZA" b="1" dirty="0"/>
              <a:t>Authorised National Association</a:t>
            </a:r>
          </a:p>
          <a:p>
            <a:r>
              <a:rPr lang="en-ZA" b="1" dirty="0"/>
              <a:t>All Course Handicap (CH) calculations will </a:t>
            </a:r>
            <a:r>
              <a:rPr lang="en-ZA" dirty="0"/>
              <a:t>be</a:t>
            </a:r>
            <a:r>
              <a:rPr lang="en-ZA" b="1" dirty="0"/>
              <a:t> done using the same method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AFCE6-A95D-4C90-80D9-1B6CF266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500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FBFE-4965-4B17-B443-2BFF1BF8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ZA" dirty="0"/>
              <a:t>World Implementation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B1CB-2CF7-4DB7-BAFD-F6BFE27D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43609"/>
            <a:ext cx="8784976" cy="5082556"/>
          </a:xfrm>
        </p:spPr>
        <p:txBody>
          <a:bodyPr>
            <a:normAutofit fontScale="92500" lnSpcReduction="10000"/>
          </a:bodyPr>
          <a:lstStyle/>
          <a:p>
            <a:r>
              <a:rPr lang="en-ZA" b="1" dirty="0"/>
              <a:t>Who will be ready to implement January 2020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All the major golfing countries, including the SADC countries, except  CONGU confirmed to go live Q4, 2020</a:t>
            </a:r>
          </a:p>
          <a:p>
            <a:r>
              <a:rPr lang="en-ZA" b="1" dirty="0"/>
              <a:t>SADC readiness </a:t>
            </a:r>
            <a:r>
              <a:rPr lang="en-ZA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Botswana, eSwatini, Lesotho, Namibia, South Africa, Zambia, Malawi ,Tanzania, Mozambique and DRC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Seychelles and Mauritius: January 2020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Zimbabwe January 2020 ??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Madagascar, Angola and Comoros TBC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F6C67-B60A-444D-9E55-C8106C10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358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8BD1-FFE2-48B3-AE82-5239153BD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/>
              <a:t>Rules of Handicapping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C9B2-CB96-42A1-81BE-CDB2DC2BD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014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Lucida Sans"/>
              </a:rPr>
              <a:t>Follow same format as Rules of Golf </a:t>
            </a:r>
          </a:p>
          <a:p>
            <a:r>
              <a:rPr lang="en-US" dirty="0">
                <a:latin typeface="Lucida Sans"/>
              </a:rPr>
              <a:t>Consist of 7 Rules: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latin typeface="Lucida Sans"/>
              </a:rPr>
              <a:t>Purpose and Authorization; Obtaining a Handicap Index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latin typeface="Lucida Sans"/>
              </a:rPr>
              <a:t>Scores Acceptable for Handicap Purposes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latin typeface="Lucida Sans"/>
              </a:rPr>
              <a:t>Adjustment of Hole Scores 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latin typeface="Lucida Sans"/>
              </a:rPr>
              <a:t>Submitting a Score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latin typeface="Lucida Sans"/>
              </a:rPr>
              <a:t>Handicap Index Calculation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latin typeface="Lucida Sans"/>
              </a:rPr>
              <a:t>Course Handicap and Playing Handicap Calculation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latin typeface="Lucida Sans"/>
              </a:rPr>
              <a:t>Committee Actions</a:t>
            </a:r>
          </a:p>
          <a:p>
            <a:endParaRPr lang="en-US" dirty="0">
              <a:latin typeface="Lucida San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2BF090-A030-4CBA-9E28-553B21C2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703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ADA0-BA16-41BB-A39A-3ACE60EF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ZA" dirty="0"/>
              <a:t>Acceptable Score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9959-79A5-4B69-B362-D280F3653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217444"/>
          </a:xfrm>
        </p:spPr>
        <p:txBody>
          <a:bodyPr>
            <a:normAutofit fontScale="77500" lnSpcReduction="20000"/>
          </a:bodyPr>
          <a:lstStyle/>
          <a:p>
            <a:r>
              <a:rPr lang="en-ZA" b="1" dirty="0"/>
              <a:t>Objective: Golfers should submit ALL acceptable scores. </a:t>
            </a:r>
            <a:r>
              <a:rPr lang="en-ZA" dirty="0"/>
              <a:t>The </a:t>
            </a:r>
            <a:r>
              <a:rPr lang="en-ZA" b="1" dirty="0"/>
              <a:t>more scores </a:t>
            </a:r>
            <a:r>
              <a:rPr lang="en-ZA" dirty="0"/>
              <a:t>entered the </a:t>
            </a:r>
            <a:r>
              <a:rPr lang="en-ZA" b="1" dirty="0"/>
              <a:t>more accurate </a:t>
            </a:r>
            <a:r>
              <a:rPr lang="en-ZA" dirty="0"/>
              <a:t>the </a:t>
            </a:r>
            <a:r>
              <a:rPr lang="en-ZA" b="1" dirty="0"/>
              <a:t>HI</a:t>
            </a:r>
            <a:r>
              <a:rPr lang="en-ZA" dirty="0"/>
              <a:t> reflects their </a:t>
            </a:r>
            <a:r>
              <a:rPr lang="en-ZA" b="1" dirty="0"/>
              <a:t>Demonstrated Ability </a:t>
            </a:r>
            <a:r>
              <a:rPr lang="en-ZA" dirty="0"/>
              <a:t>as a golfer.</a:t>
            </a:r>
            <a:endParaRPr lang="en-ZA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ZA" b="1" dirty="0"/>
              <a:t> </a:t>
            </a:r>
            <a:r>
              <a:rPr lang="en-ZA" dirty="0"/>
              <a:t>Rounds must be opened/registered (HNA smartphone app)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Must have a marker: another person or player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Max score per hole: Nett Double Bogey or Par +5 for HI ≥ 54 and new golfers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CH based on CR/SR for front or back nine if only 9 holes are played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Round played on a rated course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Round played in accordance with the Rules of Golf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Must be an Approved Format of Play over not less than 9 holes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Must be submitted before 24h00 but NLT 24 hours after the day of play and available for peer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2F56F-888B-42C9-8953-79256A3E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047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57076-3027-4727-ADA2-325AA67C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  2019</a:t>
            </a:r>
            <a:endParaRPr lang="en-ZA" dirty="0"/>
          </a:p>
        </p:txBody>
      </p:sp>
      <p:pic>
        <p:nvPicPr>
          <p:cNvPr id="3" name="14698bfd-50b8-4110-be00-f9f8426f8aaf" descr="Image">
            <a:extLst>
              <a:ext uri="{FF2B5EF4-FFF2-40B4-BE49-F238E27FC236}">
                <a16:creationId xmlns:a16="http://schemas.microsoft.com/office/drawing/2014/main" id="{07AD3C33-011F-4649-9BF3-F1E96574CA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-335360"/>
            <a:ext cx="5334918" cy="952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80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0FCE-344E-4E38-ACB8-F32C53C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36524"/>
            <a:ext cx="10081120" cy="700188"/>
          </a:xfrm>
        </p:spPr>
        <p:txBody>
          <a:bodyPr>
            <a:noAutofit/>
          </a:bodyPr>
          <a:lstStyle/>
          <a:p>
            <a:r>
              <a:rPr lang="en-ZA" sz="3600" b="1" dirty="0"/>
              <a:t>Authorized Formats of Play: </a:t>
            </a:r>
            <a:br>
              <a:rPr lang="en-ZA" sz="3600" b="1" dirty="0"/>
            </a:br>
            <a:r>
              <a:rPr lang="en-ZA" sz="2800" b="1" dirty="0"/>
              <a:t>Not less than 9 holes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4E98-EA5D-4D29-B532-F3E3941F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608"/>
            <a:ext cx="8579296" cy="60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ZA" sz="4200" b="1" dirty="0">
                <a:solidFill>
                  <a:srgbClr val="FF3300"/>
                </a:solidFill>
              </a:rPr>
              <a:t>                                    General Principle </a:t>
            </a:r>
            <a:endParaRPr lang="en-ZA" sz="3800" b="1" dirty="0"/>
          </a:p>
          <a:p>
            <a:pPr marL="0" indent="0">
              <a:buNone/>
            </a:pPr>
            <a:r>
              <a:rPr lang="en-ZA" sz="3800" b="1" dirty="0">
                <a:solidFill>
                  <a:srgbClr val="FF3300"/>
                </a:solidFill>
              </a:rPr>
              <a:t>All formats of Play where the player plays his/her own ball in either an Organised events or General Play (recreational) </a:t>
            </a:r>
            <a:endParaRPr lang="en-ZA" sz="3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A" sz="4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3800" b="1" dirty="0"/>
              <a:t>Individual Stroke Play </a:t>
            </a:r>
            <a:r>
              <a:rPr lang="en-ZA" sz="4000" dirty="0"/>
              <a:t>(Organised or General Play)</a:t>
            </a:r>
            <a:endParaRPr lang="en-ZA" sz="3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3800" b="1" dirty="0"/>
              <a:t>Individual Stableford</a:t>
            </a:r>
            <a:r>
              <a:rPr lang="en-ZA" sz="3800" dirty="0"/>
              <a:t>. (Organised or General Play)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800" b="1" dirty="0"/>
              <a:t>Individual Par/Bogey </a:t>
            </a:r>
            <a:r>
              <a:rPr lang="en-ZA" sz="3800" dirty="0"/>
              <a:t>(Organised or General Play)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800" b="1" dirty="0"/>
              <a:t>Individual Match Play</a:t>
            </a:r>
            <a:r>
              <a:rPr lang="en-ZA" sz="3800" dirty="0"/>
              <a:t>(Organised or General Play)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800" b="1" dirty="0"/>
              <a:t>Individual Maximum Score</a:t>
            </a:r>
            <a:r>
              <a:rPr lang="en-ZA" sz="3800" dirty="0"/>
              <a:t>(Organised or General Play)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800" b="1" dirty="0"/>
              <a:t>Four ball ( Better ball) Stroke Play</a:t>
            </a:r>
            <a:r>
              <a:rPr lang="en-ZA" sz="3800" dirty="0"/>
              <a:t>(Organised or General Play)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800" b="1" dirty="0"/>
              <a:t>Four ball (Better ball) Stableford Play </a:t>
            </a:r>
            <a:r>
              <a:rPr lang="en-ZA" sz="3800" dirty="0"/>
              <a:t>(Organised or General Play)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800" b="1" dirty="0"/>
              <a:t>Four ball Alliance 1 or more scores to count Stableford Play </a:t>
            </a:r>
            <a:r>
              <a:rPr lang="en-ZA" sz="3800" dirty="0"/>
              <a:t>(Organised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800" b="1" dirty="0"/>
              <a:t>Four Ball (Better ball) Par/Bogey </a:t>
            </a:r>
            <a:r>
              <a:rPr lang="en-ZA" sz="3800" dirty="0"/>
              <a:t>(Organised or General Play)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800" b="1" dirty="0"/>
              <a:t>Four Ball (Better ball) Match Play  </a:t>
            </a:r>
            <a:r>
              <a:rPr lang="en-ZA" sz="3800" dirty="0"/>
              <a:t>(Organised or General Play)</a:t>
            </a:r>
          </a:p>
          <a:p>
            <a:pPr marL="0" indent="0">
              <a:buNone/>
            </a:pPr>
            <a:endParaRPr lang="en-ZA" sz="3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A" sz="3800" dirty="0"/>
          </a:p>
          <a:p>
            <a:pPr marL="0" indent="0">
              <a:buNone/>
            </a:pPr>
            <a:r>
              <a:rPr lang="en-ZA" sz="3800" dirty="0"/>
              <a:t>                             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E91B5-1A02-4EA5-962F-FD77981D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145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9225-8075-41A9-B7F5-E421E62C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/>
              <a:t>Unacceptable scores: October 01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B590-103E-4B80-BA41-6E830395D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9"/>
            <a:ext cx="8784976" cy="51454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sz="3600" b="1" dirty="0">
                <a:solidFill>
                  <a:srgbClr val="FF3300"/>
                </a:solidFill>
              </a:rPr>
              <a:t>                                       General Principle</a:t>
            </a:r>
            <a:endParaRPr lang="en-ZA" b="1" dirty="0"/>
          </a:p>
          <a:p>
            <a:pPr marL="0" indent="0">
              <a:buNone/>
            </a:pPr>
            <a:r>
              <a:rPr lang="en-ZA" b="1" dirty="0">
                <a:solidFill>
                  <a:srgbClr val="FF3300"/>
                </a:solidFill>
              </a:rPr>
              <a:t>All formats of Play where the player does NOT play his/her own ball in either Organised events or General Play (Recreational) </a:t>
            </a:r>
          </a:p>
          <a:p>
            <a:r>
              <a:rPr lang="en-ZA" sz="3800" dirty="0"/>
              <a:t>Unauthorised formats of Play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Foursomes ( Also known as Alternate Shot)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Scrambles</a:t>
            </a:r>
            <a:endParaRPr lang="en-GB" dirty="0"/>
          </a:p>
          <a:p>
            <a:r>
              <a:rPr lang="en-GB" sz="3800" dirty="0"/>
              <a:t>Other: </a:t>
            </a:r>
            <a:endParaRPr lang="en-GB" sz="3800" b="1" dirty="0">
              <a:solidFill>
                <a:srgbClr val="FF33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No marker present</a:t>
            </a:r>
            <a:endParaRPr lang="en-GB" sz="3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When practicing or being coached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When using non-conforming equipment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When the minimum number of holes have not been played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Not played according to the Rules of Golf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Played an unrated course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dirty="0"/>
          </a:p>
          <a:p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BA677-1D15-446A-B924-8F8A8628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538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8B06-8E7B-4BB6-B6E0-80E2E728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ZA" dirty="0"/>
              <a:t>Play by the Rules of Golf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5E2E1-D23B-4F35-BB5E-F9F66C2C0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601"/>
            <a:ext cx="8229600" cy="5154564"/>
          </a:xfrm>
        </p:spPr>
        <p:txBody>
          <a:bodyPr>
            <a:normAutofit/>
          </a:bodyPr>
          <a:lstStyle/>
          <a:p>
            <a:r>
              <a:rPr lang="en-ZA" dirty="0"/>
              <a:t>Local Rules to be compliant with Model Local Rules: 2019 Rules of Golf</a:t>
            </a:r>
          </a:p>
          <a:p>
            <a:r>
              <a:rPr lang="en-ZA" dirty="0"/>
              <a:t>No preferred lies (placing) unless warranted on the day/season. Can be applied on specific holes only. </a:t>
            </a:r>
          </a:p>
          <a:p>
            <a:pPr marL="0" indent="0">
              <a:buNone/>
            </a:pPr>
            <a:r>
              <a:rPr lang="en-ZA" sz="2800" b="1" dirty="0"/>
              <a:t>Note: </a:t>
            </a:r>
            <a:r>
              <a:rPr lang="en-ZA" sz="2800" dirty="0"/>
              <a:t>A score is acceptable if a player gained no advantage and was </a:t>
            </a:r>
            <a:r>
              <a:rPr lang="en-ZA" sz="2800" dirty="0" err="1"/>
              <a:t>DQ’d</a:t>
            </a:r>
            <a:r>
              <a:rPr lang="en-ZA" sz="2800" dirty="0"/>
              <a:t> i.e. for not signing scorecard or used a metering device if not allowed in the Local Rules of the club but Final decision to allow submission remains at discretion of the Committee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B5810-C0D8-4C26-9D99-C4BEF27E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112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96AF7-D260-4584-AFFB-CEFCC28E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28671"/>
            <a:ext cx="8856984" cy="5197494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                     </a:t>
            </a:r>
          </a:p>
          <a:p>
            <a:pPr marL="0" indent="0" algn="ctr">
              <a:buNone/>
            </a:pPr>
            <a:r>
              <a:rPr lang="en-ZA" sz="6600" b="1" dirty="0"/>
              <a:t>  </a:t>
            </a:r>
            <a:r>
              <a:rPr lang="en-ZA" sz="6000" b="1" dirty="0"/>
              <a:t>Club Responsibilities </a:t>
            </a:r>
          </a:p>
          <a:p>
            <a:pPr marL="0" indent="0" algn="ctr">
              <a:buNone/>
            </a:pPr>
            <a:r>
              <a:rPr lang="en-ZA" sz="6000" b="1" dirty="0"/>
              <a:t>  from now to   implementation date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C2648-8B3B-488B-8281-60054627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402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26AE-F5A6-41A9-993E-FBB94438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ZA" dirty="0"/>
              <a:t>Play on a Rated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0F7D5-58EA-44B3-AD4B-1E87993CA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A score is acceptable only if the player played on a rated course</a:t>
            </a:r>
          </a:p>
          <a:p>
            <a:r>
              <a:rPr lang="en-ZA" dirty="0"/>
              <a:t>If course has been set up differently to the APL of the rated course the score is NOT acceptable and may not be entered for Handicapping purposes. </a:t>
            </a:r>
          </a:p>
          <a:p>
            <a:r>
              <a:rPr lang="en-ZA" dirty="0"/>
              <a:t>The player MUST use the appropriate CH for the course they play and Indicate it on the scorecard</a:t>
            </a:r>
          </a:p>
          <a:p>
            <a:r>
              <a:rPr lang="en-ZA" dirty="0"/>
              <a:t>Stroke Indexing should be done in accordance with the guidelines. </a:t>
            </a:r>
          </a:p>
          <a:p>
            <a:pPr marL="0" indent="0">
              <a:buNone/>
            </a:pPr>
            <a:r>
              <a:rPr lang="en-ZA" b="1" dirty="0"/>
              <a:t>If only 9 holes are played </a:t>
            </a:r>
            <a:r>
              <a:rPr lang="en-ZA" dirty="0"/>
              <a:t>, the player MUST use the appropriate CH for the 9 holes of the course they play.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56B93-9901-4FF2-92F5-7CF53C5D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5749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DF4F-3972-49A3-8A6F-14684ACF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24127"/>
          </a:xfrm>
        </p:spPr>
        <p:txBody>
          <a:bodyPr/>
          <a:lstStyle/>
          <a:p>
            <a:r>
              <a:rPr lang="en-ZA" dirty="0"/>
              <a:t>Score Entry on HNA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2033-8E1C-4BBE-8E6E-FE89A74F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5"/>
            <a:ext cx="8229600" cy="53036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dirty="0"/>
              <a:t>             </a:t>
            </a:r>
            <a:r>
              <a:rPr lang="en-ZA" sz="4000" b="1" dirty="0">
                <a:solidFill>
                  <a:srgbClr val="FF0000"/>
                </a:solidFill>
              </a:rPr>
              <a:t>Note: Ensure round is opened/pre-registered.</a:t>
            </a:r>
            <a:endParaRPr lang="en-ZA" sz="4000" dirty="0"/>
          </a:p>
          <a:p>
            <a:r>
              <a:rPr lang="en-ZA" dirty="0"/>
              <a:t>Scores to be entered before midnight on day played.</a:t>
            </a:r>
          </a:p>
          <a:p>
            <a:r>
              <a:rPr lang="en-ZA" b="1" dirty="0"/>
              <a:t>18 holes completed:</a:t>
            </a:r>
            <a:r>
              <a:rPr lang="en-ZA" dirty="0"/>
              <a:t> Adjusted Gross Score or hole by hole.</a:t>
            </a:r>
          </a:p>
          <a:p>
            <a:r>
              <a:rPr lang="en-ZA" b="1" dirty="0"/>
              <a:t>9 holes completed:</a:t>
            </a:r>
            <a:r>
              <a:rPr lang="en-ZA" dirty="0"/>
              <a:t> Adjusted Gross Score or hole by hole indicating whether Front or Back 9 was played. Will be scaled on the HNA system and score differential immediately available and counted as one of last 20 scores entered. </a:t>
            </a:r>
          </a:p>
          <a:p>
            <a:r>
              <a:rPr lang="en-ZA" b="1" dirty="0"/>
              <a:t>Less than 14 holes completed:</a:t>
            </a:r>
            <a:r>
              <a:rPr lang="en-ZA" dirty="0"/>
              <a:t> Enter 9 hole score as above and same principles applies.</a:t>
            </a:r>
          </a:p>
          <a:p>
            <a:r>
              <a:rPr lang="en-ZA" b="1" dirty="0"/>
              <a:t>14 Holes completed</a:t>
            </a:r>
            <a:r>
              <a:rPr lang="en-ZA" dirty="0"/>
              <a:t>.  Complete card</a:t>
            </a:r>
            <a:r>
              <a:rPr lang="en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ZA" dirty="0"/>
              <a:t>using par plus handicap strokes for holes not played  ( nett par) and enter Adjusted Gross Score. </a:t>
            </a:r>
          </a:p>
          <a:p>
            <a:r>
              <a:rPr lang="en-ZA" dirty="0"/>
              <a:t>Score to be entered within 24 hours after round was played . Penalty will be applied for late score entry.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AD01B-9EF2-403D-863A-B591EC93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8445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EDA2-FFBC-4E82-A269-239C8AD3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Acceptable Scores from outside ZGA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794B4C-5755-4204-BB95-4CE7112B8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317915"/>
              </p:ext>
            </p:extLst>
          </p:nvPr>
        </p:nvGraphicFramePr>
        <p:xfrm>
          <a:off x="539552" y="1412776"/>
          <a:ext cx="8147248" cy="4685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718">
                  <a:extLst>
                    <a:ext uri="{9D8B030D-6E8A-4147-A177-3AD203B41FA5}">
                      <a16:colId xmlns:a16="http://schemas.microsoft.com/office/drawing/2014/main" val="2495269131"/>
                    </a:ext>
                  </a:extLst>
                </a:gridCol>
                <a:gridCol w="2980265">
                  <a:extLst>
                    <a:ext uri="{9D8B030D-6E8A-4147-A177-3AD203B41FA5}">
                      <a16:colId xmlns:a16="http://schemas.microsoft.com/office/drawing/2014/main" val="2131797494"/>
                    </a:ext>
                  </a:extLst>
                </a:gridCol>
                <a:gridCol w="2980265">
                  <a:extLst>
                    <a:ext uri="{9D8B030D-6E8A-4147-A177-3AD203B41FA5}">
                      <a16:colId xmlns:a16="http://schemas.microsoft.com/office/drawing/2014/main" val="1122682913"/>
                    </a:ext>
                  </a:extLst>
                </a:gridCol>
              </a:tblGrid>
              <a:tr h="790817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Authorised Format of Play in ZGA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Unauthorised Format of Play in ZGA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1455624"/>
                  </a:ext>
                </a:extLst>
              </a:tr>
              <a:tr h="1779525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Round played outside ZGA  in an </a:t>
                      </a:r>
                      <a:r>
                        <a:rPr lang="en-ZA" sz="2000" b="1" dirty="0"/>
                        <a:t>Authorised Format of 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Acceptable score: </a:t>
                      </a:r>
                    </a:p>
                    <a:p>
                      <a:pPr algn="ctr"/>
                      <a:r>
                        <a:rPr lang="en-ZA" sz="2000" b="1" dirty="0"/>
                        <a:t>Enter/Submit Score </a:t>
                      </a:r>
                      <a:r>
                        <a:rPr lang="en-ZA" sz="2000" dirty="0"/>
                        <a:t>on HNA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Acceptable score</a:t>
                      </a:r>
                    </a:p>
                    <a:p>
                      <a:pPr algn="ctr"/>
                      <a:r>
                        <a:rPr lang="en-ZA" sz="2000" b="1" dirty="0"/>
                        <a:t>Enter/Submit Score </a:t>
                      </a:r>
                      <a:r>
                        <a:rPr lang="en-ZA" sz="2000" dirty="0"/>
                        <a:t>on HNA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8660128"/>
                  </a:ext>
                </a:extLst>
              </a:tr>
              <a:tr h="2115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/>
                        <a:t>Round played outside ZGA in an </a:t>
                      </a:r>
                      <a:r>
                        <a:rPr lang="en-ZA" sz="2000" b="1" dirty="0"/>
                        <a:t>Unauthorised Format of Play</a:t>
                      </a:r>
                    </a:p>
                    <a:p>
                      <a:pPr algn="ctr"/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Acceptable score: </a:t>
                      </a:r>
                    </a:p>
                    <a:p>
                      <a:pPr algn="ctr"/>
                      <a:r>
                        <a:rPr lang="en-ZA" sz="2000" b="1" dirty="0"/>
                        <a:t>Enter/Submit Score </a:t>
                      </a:r>
                      <a:r>
                        <a:rPr lang="en-ZA" sz="2000" dirty="0"/>
                        <a:t>on HNA system </a:t>
                      </a:r>
                    </a:p>
                    <a:p>
                      <a:pPr algn="ctr"/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Unacceptable score: </a:t>
                      </a:r>
                    </a:p>
                    <a:p>
                      <a:pPr algn="ctr"/>
                      <a:r>
                        <a:rPr lang="en-ZA" sz="2000" b="1" dirty="0">
                          <a:solidFill>
                            <a:srgbClr val="FF0000"/>
                          </a:solidFill>
                        </a:rPr>
                        <a:t>Do not enter/ submit Score</a:t>
                      </a:r>
                    </a:p>
                    <a:p>
                      <a:pPr algn="ctr"/>
                      <a:endParaRPr lang="en-Z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6329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3308B-B730-40B0-8D2C-070A40D0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0897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FA94-D565-4937-8ACB-E0DBD541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en-ZA" sz="3600" dirty="0"/>
              <a:t>Opening/Pre-Registering a round  </a:t>
            </a:r>
            <a:br>
              <a:rPr lang="en-ZA" sz="3600" dirty="0"/>
            </a:br>
            <a:r>
              <a:rPr lang="en-ZA" sz="2800" dirty="0"/>
              <a:t>October 01 2019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807D-F450-47CB-A6ED-B4D7FEC59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en-ZA" b="1" dirty="0"/>
              <a:t>Options for a golfer to open a round:</a:t>
            </a:r>
          </a:p>
          <a:p>
            <a:pPr lvl="1">
              <a:buFontTx/>
              <a:buChar char="-"/>
            </a:pPr>
            <a:r>
              <a:rPr lang="en-ZA" dirty="0"/>
              <a:t>By the club </a:t>
            </a:r>
            <a:r>
              <a:rPr lang="en-ZA" b="1" dirty="0"/>
              <a:t>during registration</a:t>
            </a:r>
          </a:p>
          <a:p>
            <a:pPr lvl="1">
              <a:buFontTx/>
              <a:buChar char="-"/>
            </a:pPr>
            <a:r>
              <a:rPr lang="en-ZA" dirty="0"/>
              <a:t>By the golfer on the </a:t>
            </a:r>
            <a:r>
              <a:rPr lang="en-ZA" b="1" dirty="0"/>
              <a:t>HNA Terminal at the club</a:t>
            </a:r>
          </a:p>
          <a:p>
            <a:pPr lvl="1">
              <a:buFontTx/>
              <a:buChar char="-"/>
            </a:pPr>
            <a:r>
              <a:rPr lang="en-ZA" b="1" dirty="0"/>
              <a:t>By the golfer on the HNA smartphone App</a:t>
            </a:r>
          </a:p>
          <a:p>
            <a:pPr lvl="1">
              <a:buFontTx/>
              <a:buChar char="-"/>
            </a:pPr>
            <a:r>
              <a:rPr lang="en-ZA" dirty="0"/>
              <a:t>By Competition Committee</a:t>
            </a:r>
          </a:p>
          <a:p>
            <a:pPr lvl="1">
              <a:buFontTx/>
              <a:buChar char="-"/>
            </a:pPr>
            <a:r>
              <a:rPr lang="en-ZA" dirty="0"/>
              <a:t>By the starter </a:t>
            </a:r>
          </a:p>
          <a:p>
            <a:pPr marL="0" indent="0">
              <a:buNone/>
            </a:pPr>
            <a:r>
              <a:rPr lang="en-ZA" dirty="0"/>
              <a:t>Rounds should be opened prior to play but option is available to open round prior to entering a score. </a:t>
            </a:r>
          </a:p>
          <a:p>
            <a:pPr marL="0" indent="0">
              <a:buNone/>
            </a:pPr>
            <a:r>
              <a:rPr lang="en-ZA" sz="2600" b="1" i="1" dirty="0"/>
              <a:t>Note: </a:t>
            </a:r>
            <a:r>
              <a:rPr lang="en-ZA" sz="2600" i="1" dirty="0"/>
              <a:t>Opening of rounds will be time stamped and Clubs will receive management reports to identify rounds opened after round has been completed. </a:t>
            </a:r>
          </a:p>
          <a:p>
            <a:pPr>
              <a:buFontTx/>
              <a:buChar char="-"/>
            </a:pP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55A3D-E65E-49E6-BCF6-02BAC583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4731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30D-209A-4DD1-B367-952F7CBC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ZA" dirty="0"/>
              <a:t>HI calculation for ‘new’ golfer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62A0-B7EA-4D93-8512-27B225FC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29412"/>
          </a:xfrm>
        </p:spPr>
        <p:txBody>
          <a:bodyPr/>
          <a:lstStyle/>
          <a:p>
            <a:r>
              <a:rPr lang="en-ZA" sz="2000" dirty="0"/>
              <a:t>After 3 rounds . Thus 54 holes played: </a:t>
            </a:r>
            <a:r>
              <a:rPr lang="en-ZA" sz="2000" b="1" dirty="0"/>
              <a:t>Hole by Hole Score entry required</a:t>
            </a:r>
          </a:p>
          <a:p>
            <a:r>
              <a:rPr lang="en-ZA" sz="2000" dirty="0"/>
              <a:t>Note: Previously registered golfer: Committee decision: Re-instate/‘new’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74174-CABF-454E-B75F-711AF9A4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42823B-DAD6-4266-976D-0083DF09BE28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1628800"/>
          <a:ext cx="8075241" cy="472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47">
                  <a:extLst>
                    <a:ext uri="{9D8B030D-6E8A-4147-A177-3AD203B41FA5}">
                      <a16:colId xmlns:a16="http://schemas.microsoft.com/office/drawing/2014/main" val="4279179111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4035294928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427089673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No. of Score Differentials in Score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Score Differential(s) to be used in HI 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Adjustment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277251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Lowest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-2.0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902512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Lowest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-1.0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04209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Lowest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77643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Average of lowest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-1.0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8324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7 or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Average of lowest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56220"/>
                  </a:ext>
                </a:extLst>
              </a:tr>
              <a:tr h="165079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9 - 11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Average of lowest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94849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12 -14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Average of lowest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00688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15 or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Average of lowest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83099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17 or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Average of lowest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95161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Average of lowest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8631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Average of lowest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890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017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02DA-D15F-4C62-9636-F2B1ED39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Amendment/Changes to Score Differentials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5284E-A646-4A2B-80C3-F4D956F0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609"/>
            <a:ext cx="8579296" cy="5082556"/>
          </a:xfrm>
        </p:spPr>
        <p:txBody>
          <a:bodyPr>
            <a:normAutofit fontScale="92500"/>
          </a:bodyPr>
          <a:lstStyle/>
          <a:p>
            <a:r>
              <a:rPr lang="en-ZA" dirty="0"/>
              <a:t>These amendments will be applied by HNA based on the WHS IT technical specifications and penalty score guidelines</a:t>
            </a:r>
            <a:r>
              <a:rPr lang="en-ZA" b="1" dirty="0"/>
              <a:t> after the score is submitted </a:t>
            </a:r>
          </a:p>
          <a:p>
            <a:r>
              <a:rPr lang="en-ZA" dirty="0"/>
              <a:t>Type of adjustments are indicated on score history: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a = PCC adjustment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e = Exceptional Score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p = Penalty (late score entry)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s = Soft Cap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h = Hard Cap </a:t>
            </a:r>
          </a:p>
          <a:p>
            <a:pPr marL="0" indent="0">
              <a:buNone/>
            </a:pPr>
            <a:r>
              <a:rPr lang="en-ZA" dirty="0"/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A267-C14E-4A31-AF65-8E3CD67B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7154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B211-63E5-4045-BE67-390A63B1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en-ZA" dirty="0"/>
              <a:t>Interventions: Scores outside of norm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3461E-FC1E-4319-8C32-88E7EA600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45436"/>
          </a:xfrm>
        </p:spPr>
        <p:txBody>
          <a:bodyPr/>
          <a:lstStyle/>
          <a:p>
            <a:r>
              <a:rPr lang="en-ZA" dirty="0"/>
              <a:t>There are </a:t>
            </a:r>
            <a:r>
              <a:rPr lang="en-ZA" b="1" dirty="0"/>
              <a:t>two types of interventions </a:t>
            </a:r>
            <a:r>
              <a:rPr lang="en-ZA" dirty="0"/>
              <a:t>if score submitted is </a:t>
            </a:r>
            <a:r>
              <a:rPr lang="en-ZA" b="1" dirty="0"/>
              <a:t>outside the norm </a:t>
            </a:r>
            <a:r>
              <a:rPr lang="en-ZA" dirty="0"/>
              <a:t>expected for the golfer i.e.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Newly calculated </a:t>
            </a:r>
            <a:r>
              <a:rPr lang="en-ZA" b="1" dirty="0"/>
              <a:t>HI is much higher </a:t>
            </a:r>
            <a:r>
              <a:rPr lang="en-ZA" dirty="0"/>
              <a:t>than the golfers </a:t>
            </a:r>
            <a:r>
              <a:rPr lang="en-ZA" b="1" dirty="0"/>
              <a:t>Low HI </a:t>
            </a:r>
            <a:r>
              <a:rPr lang="en-ZA" dirty="0"/>
              <a:t>over a year: </a:t>
            </a:r>
            <a:r>
              <a:rPr lang="en-ZA" b="1" dirty="0"/>
              <a:t>CAP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b="1" dirty="0"/>
              <a:t>Score differential </a:t>
            </a:r>
            <a:r>
              <a:rPr lang="en-ZA" dirty="0"/>
              <a:t>is </a:t>
            </a:r>
            <a:r>
              <a:rPr lang="en-ZA" b="1" dirty="0"/>
              <a:t>much lower than </a:t>
            </a:r>
            <a:r>
              <a:rPr lang="en-ZA" dirty="0"/>
              <a:t>the </a:t>
            </a:r>
            <a:r>
              <a:rPr lang="en-ZA" b="1" dirty="0"/>
              <a:t>current HI </a:t>
            </a:r>
            <a:r>
              <a:rPr lang="en-ZA" dirty="0"/>
              <a:t>of the golfer: </a:t>
            </a:r>
            <a:r>
              <a:rPr lang="en-ZA" b="1" dirty="0"/>
              <a:t>Exceptional score adjustment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45AB-2A29-4DFB-807B-480AD1D1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1284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EB1B-0C93-45AD-ADEE-8249CD49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/>
              <a:t>                 </a:t>
            </a:r>
            <a:r>
              <a:rPr lang="en-ZA" sz="3600" dirty="0"/>
              <a:t>Soft and Hard Cap</a:t>
            </a:r>
            <a:br>
              <a:rPr lang="en-ZA" sz="3600" dirty="0"/>
            </a:br>
            <a:r>
              <a:rPr lang="en-ZA" sz="3600" dirty="0"/>
              <a:t>Applied if New Calc. HI is &gt; 3.0 higher than Low 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ADC1-3008-4C58-A9A6-022889FD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609"/>
            <a:ext cx="8229600" cy="50825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prstClr val="black"/>
                </a:solidFill>
              </a:rPr>
              <a:t>The Cap comes in two forms and only takes effect after 20 scores have been entered. </a:t>
            </a:r>
          </a:p>
          <a:p>
            <a:r>
              <a:rPr lang="en-US" dirty="0">
                <a:solidFill>
                  <a:prstClr val="black"/>
                </a:solidFill>
              </a:rPr>
              <a:t>Formula to manage the upward movement of HI:    </a:t>
            </a:r>
            <a:r>
              <a:rPr lang="en-US" b="1" dirty="0">
                <a:solidFill>
                  <a:prstClr val="black"/>
                </a:solidFill>
              </a:rPr>
              <a:t>Use only 50% </a:t>
            </a:r>
            <a:r>
              <a:rPr lang="en-US" dirty="0">
                <a:solidFill>
                  <a:prstClr val="black"/>
                </a:solidFill>
              </a:rPr>
              <a:t>of </a:t>
            </a:r>
            <a:r>
              <a:rPr lang="en-US" sz="3000" b="1" dirty="0">
                <a:solidFill>
                  <a:prstClr val="black"/>
                </a:solidFill>
              </a:rPr>
              <a:t>Value difference of &gt; 3.0 </a:t>
            </a:r>
            <a:endParaRPr lang="en-US" sz="30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</a:rPr>
              <a:t>The Soft Cap: S</a:t>
            </a:r>
            <a:r>
              <a:rPr lang="en-US" b="1" dirty="0"/>
              <a:t>uppresses/slows down</a:t>
            </a:r>
            <a:r>
              <a:rPr lang="en-US" dirty="0">
                <a:solidFill>
                  <a:prstClr val="black"/>
                </a:solidFill>
              </a:rPr>
              <a:t> upward movement when the difference between the new calculated HI and the Low HI is &gt; 3.0 but not &gt;7.0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</a:rPr>
              <a:t>The Hard Cap: P</a:t>
            </a:r>
            <a:r>
              <a:rPr lang="en-US" b="1" dirty="0"/>
              <a:t>revents </a:t>
            </a:r>
            <a:r>
              <a:rPr lang="en-US" dirty="0">
                <a:solidFill>
                  <a:prstClr val="black"/>
                </a:solidFill>
              </a:rPr>
              <a:t>further upward movement by placing a </a:t>
            </a:r>
            <a:r>
              <a:rPr lang="en-US" b="1" dirty="0">
                <a:solidFill>
                  <a:prstClr val="black"/>
                </a:solidFill>
              </a:rPr>
              <a:t>hard ceiling at 5.0 </a:t>
            </a:r>
            <a:r>
              <a:rPr lang="en-US" dirty="0">
                <a:solidFill>
                  <a:prstClr val="black"/>
                </a:solidFill>
              </a:rPr>
              <a:t>above the Low HI and kicks in when difference is &gt;7.0</a:t>
            </a:r>
          </a:p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</a:rPr>
              <a:t> Thus Max upward movement </a:t>
            </a:r>
            <a:r>
              <a:rPr lang="en-US" dirty="0">
                <a:solidFill>
                  <a:prstClr val="black"/>
                </a:solidFill>
              </a:rPr>
              <a:t>of</a:t>
            </a:r>
            <a:r>
              <a:rPr lang="en-US" b="1" dirty="0">
                <a:solidFill>
                  <a:prstClr val="black"/>
                </a:solidFill>
              </a:rPr>
              <a:t> HI is 5.0 from  </a:t>
            </a:r>
            <a:r>
              <a:rPr lang="en-US" b="1" dirty="0" err="1">
                <a:solidFill>
                  <a:prstClr val="black"/>
                </a:solidFill>
              </a:rPr>
              <a:t>LowHI</a:t>
            </a:r>
            <a:endParaRPr lang="en-US" b="1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5A9CA-9FE2-4C43-BDC3-81452509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5346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342902" y="5257802"/>
            <a:ext cx="8455619" cy="23987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ACAA40-6F71-4000-AE45-E45F8C32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9678"/>
          </a:xfrm>
        </p:spPr>
        <p:txBody>
          <a:bodyPr>
            <a:normAutofit fontScale="90000"/>
          </a:bodyPr>
          <a:lstStyle/>
          <a:p>
            <a:pPr marL="271463" algn="l"/>
            <a:r>
              <a:rPr lang="en-US" sz="3600" b="1" dirty="0">
                <a:solidFill>
                  <a:schemeClr val="tx1"/>
                </a:solidFill>
                <a:latin typeface="+mn-lt"/>
                <a:cs typeface="Arial"/>
              </a:rPr>
              <a:t>Soft Cap Examples (Adjustment indicator “s”)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2DDACD-9B34-4DD5-A452-E3829782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12" y="1246069"/>
            <a:ext cx="2425435" cy="1345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A2D51D-D343-4E7C-A2BD-6AAEF92728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538" y="1409777"/>
            <a:ext cx="893084" cy="102166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34A149-7163-4669-BA7F-E0071FD62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01223"/>
              </p:ext>
            </p:extLst>
          </p:nvPr>
        </p:nvGraphicFramePr>
        <p:xfrm>
          <a:off x="179512" y="2476424"/>
          <a:ext cx="8583936" cy="34358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50623">
                  <a:extLst>
                    <a:ext uri="{9D8B030D-6E8A-4147-A177-3AD203B41FA5}">
                      <a16:colId xmlns:a16="http://schemas.microsoft.com/office/drawing/2014/main" val="1819114519"/>
                    </a:ext>
                  </a:extLst>
                </a:gridCol>
                <a:gridCol w="739820">
                  <a:extLst>
                    <a:ext uri="{9D8B030D-6E8A-4147-A177-3AD203B41FA5}">
                      <a16:colId xmlns:a16="http://schemas.microsoft.com/office/drawing/2014/main" val="856767857"/>
                    </a:ext>
                  </a:extLst>
                </a:gridCol>
                <a:gridCol w="773853">
                  <a:extLst>
                    <a:ext uri="{9D8B030D-6E8A-4147-A177-3AD203B41FA5}">
                      <a16:colId xmlns:a16="http://schemas.microsoft.com/office/drawing/2014/main" val="290537408"/>
                    </a:ext>
                  </a:extLst>
                </a:gridCol>
                <a:gridCol w="495536">
                  <a:extLst>
                    <a:ext uri="{9D8B030D-6E8A-4147-A177-3AD203B41FA5}">
                      <a16:colId xmlns:a16="http://schemas.microsoft.com/office/drawing/2014/main" val="203117004"/>
                    </a:ext>
                  </a:extLst>
                </a:gridCol>
                <a:gridCol w="615899">
                  <a:extLst>
                    <a:ext uri="{9D8B030D-6E8A-4147-A177-3AD203B41FA5}">
                      <a16:colId xmlns:a16="http://schemas.microsoft.com/office/drawing/2014/main" val="4048727433"/>
                    </a:ext>
                  </a:extLst>
                </a:gridCol>
                <a:gridCol w="1646241">
                  <a:extLst>
                    <a:ext uri="{9D8B030D-6E8A-4147-A177-3AD203B41FA5}">
                      <a16:colId xmlns:a16="http://schemas.microsoft.com/office/drawing/2014/main" val="1707688195"/>
                    </a:ext>
                  </a:extLst>
                </a:gridCol>
                <a:gridCol w="1399879">
                  <a:extLst>
                    <a:ext uri="{9D8B030D-6E8A-4147-A177-3AD203B41FA5}">
                      <a16:colId xmlns:a16="http://schemas.microsoft.com/office/drawing/2014/main" val="4118203124"/>
                    </a:ext>
                  </a:extLst>
                </a:gridCol>
                <a:gridCol w="1088495">
                  <a:extLst>
                    <a:ext uri="{9D8B030D-6E8A-4147-A177-3AD203B41FA5}">
                      <a16:colId xmlns:a16="http://schemas.microsoft.com/office/drawing/2014/main" val="4163994549"/>
                    </a:ext>
                  </a:extLst>
                </a:gridCol>
                <a:gridCol w="673590">
                  <a:extLst>
                    <a:ext uri="{9D8B030D-6E8A-4147-A177-3AD203B41FA5}">
                      <a16:colId xmlns:a16="http://schemas.microsoft.com/office/drawing/2014/main" val="3747467304"/>
                    </a:ext>
                  </a:extLst>
                </a:gridCol>
              </a:tblGrid>
              <a:tr h="913704">
                <a:tc gridSpan="9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Lucida Sans" panose="020B0602030504020204" pitchFamily="34" charset="0"/>
                        </a:rPr>
                        <a:t> Soft Cap: </a:t>
                      </a:r>
                    </a:p>
                    <a:p>
                      <a:pPr algn="ctr"/>
                      <a:r>
                        <a:rPr lang="en-GB" sz="2000" b="0" dirty="0">
                          <a:latin typeface="Lucida Sans" panose="020B0602030504020204" pitchFamily="34" charset="0"/>
                        </a:rPr>
                        <a:t>Based on formula below, Difference between New calculated HI and </a:t>
                      </a:r>
                      <a:r>
                        <a:rPr lang="en-GB" sz="2000" b="0" dirty="0" err="1">
                          <a:latin typeface="Lucida Sans" panose="020B0602030504020204" pitchFamily="34" charset="0"/>
                        </a:rPr>
                        <a:t>LowHI</a:t>
                      </a:r>
                      <a:r>
                        <a:rPr lang="en-GB" sz="2000" b="0" dirty="0">
                          <a:latin typeface="Lucida Sans" panose="020B0602030504020204" pitchFamily="34" charset="0"/>
                        </a:rPr>
                        <a:t>  </a:t>
                      </a:r>
                      <a:r>
                        <a:rPr lang="en-GB" sz="2000" b="0" dirty="0">
                          <a:latin typeface="+mn-lt"/>
                        </a:rPr>
                        <a:t>&gt; 3.0 but not &gt;7.0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Lucida Sans" panose="020B0602030504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Lucida Sans" panose="020B0602030504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Lucida Sans" panose="020B0602030504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9665290"/>
                  </a:ext>
                </a:extLst>
              </a:tr>
              <a:tr h="120446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New  calculated HI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(8 / 20)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Low HI</a:t>
                      </a:r>
                    </a:p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(L.HI)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New HI – L.HI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3.0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&gt; 3.0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ucida Sans" panose="020B0602030504020204" pitchFamily="34" charset="0"/>
                        </a:rPr>
                        <a:t>50% of value &gt; 3.0 (Suppression)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 3 + Suppression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Movement compared to L.HI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New HI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6409563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16.0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12.0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4.0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3.0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1.0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Lucida Sans" panose="020B0602030504020204" pitchFamily="34" charset="0"/>
                        </a:rPr>
                        <a:t>0.5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3.0 + 0.5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3.5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15.5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02348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18.0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12.0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6.0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3.0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3.0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Lucida Sans" panose="020B0602030504020204" pitchFamily="34" charset="0"/>
                        </a:rPr>
                        <a:t>1.5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3.0 + 1.5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Lucida Sans" panose="020B0602030504020204" pitchFamily="34" charset="0"/>
                        </a:rPr>
                        <a:t>4.5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16.5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84650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19.0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Lucida Sans" panose="020B0602030504020204" pitchFamily="34" charset="0"/>
                        </a:rPr>
                        <a:t>12.0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Lucida Sans" panose="020B0602030504020204" pitchFamily="34" charset="0"/>
                        </a:rPr>
                        <a:t>7.0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Lucida Sans" panose="020B0602030504020204" pitchFamily="34" charset="0"/>
                        </a:rPr>
                        <a:t>3.0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Lucida Sans" panose="020B0602030504020204" pitchFamily="34" charset="0"/>
                        </a:rPr>
                        <a:t>4.0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ucida Sans" panose="020B0602030504020204" pitchFamily="34" charset="0"/>
                        </a:rPr>
                        <a:t>2.0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Lucida Sans" panose="020B0602030504020204" pitchFamily="34" charset="0"/>
                        </a:rPr>
                        <a:t>3.0 + 2.0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Lucida Sans" panose="020B0602030504020204" pitchFamily="34" charset="0"/>
                        </a:rPr>
                        <a:t>5.0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17.0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623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C676AC-3696-41B9-8968-0E0994E6B719}"/>
              </a:ext>
            </a:extLst>
          </p:cNvPr>
          <p:cNvSpPr txBox="1"/>
          <p:nvPr/>
        </p:nvSpPr>
        <p:spPr>
          <a:xfrm>
            <a:off x="179512" y="1484784"/>
            <a:ext cx="4689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Player submits a new score</a:t>
            </a:r>
          </a:p>
        </p:txBody>
      </p:sp>
    </p:spTree>
    <p:extLst>
      <p:ext uri="{BB962C8B-B14F-4D97-AF65-F5344CB8AC3E}">
        <p14:creationId xmlns:p14="http://schemas.microsoft.com/office/powerpoint/2010/main" val="1446194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342902" y="5257802"/>
            <a:ext cx="8455619" cy="23987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ACAA40-6F71-4000-AE45-E45F8C32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1570"/>
          </a:xfrm>
        </p:spPr>
        <p:txBody>
          <a:bodyPr>
            <a:normAutofit fontScale="90000"/>
          </a:bodyPr>
          <a:lstStyle/>
          <a:p>
            <a:pPr marL="271463" algn="l"/>
            <a:r>
              <a:rPr lang="en-US" sz="2400" b="1" dirty="0">
                <a:solidFill>
                  <a:schemeClr val="tx1"/>
                </a:solidFill>
                <a:cs typeface="Arial"/>
              </a:rPr>
              <a:t>  </a:t>
            </a:r>
            <a:r>
              <a:rPr lang="en-US" sz="3200" b="1" dirty="0">
                <a:solidFill>
                  <a:schemeClr val="tx1"/>
                </a:solidFill>
                <a:cs typeface="Arial"/>
              </a:rPr>
              <a:t>Hard Cap: HI increase capped at 5.0  </a:t>
            </a:r>
            <a:br>
              <a:rPr lang="en-US" sz="2400" b="1" dirty="0">
                <a:solidFill>
                  <a:schemeClr val="tx1"/>
                </a:solidFill>
                <a:cs typeface="Arial"/>
              </a:rPr>
            </a:br>
            <a:r>
              <a:rPr lang="en-US" sz="2400" b="1" dirty="0">
                <a:solidFill>
                  <a:schemeClr val="tx1"/>
                </a:solidFill>
                <a:cs typeface="Arial"/>
              </a:rPr>
              <a:t>                       (Adjustment indicator “h”)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34A149-7163-4669-BA7F-E0071FD62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88332"/>
              </p:ext>
            </p:extLst>
          </p:nvPr>
        </p:nvGraphicFramePr>
        <p:xfrm>
          <a:off x="107504" y="2420888"/>
          <a:ext cx="8928992" cy="36701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181911451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56767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05374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3117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048727433"/>
                    </a:ext>
                  </a:extLst>
                </a:gridCol>
                <a:gridCol w="1383397">
                  <a:extLst>
                    <a:ext uri="{9D8B030D-6E8A-4147-A177-3AD203B41FA5}">
                      <a16:colId xmlns:a16="http://schemas.microsoft.com/office/drawing/2014/main" val="1707688195"/>
                    </a:ext>
                  </a:extLst>
                </a:gridCol>
                <a:gridCol w="1208891">
                  <a:extLst>
                    <a:ext uri="{9D8B030D-6E8A-4147-A177-3AD203B41FA5}">
                      <a16:colId xmlns:a16="http://schemas.microsoft.com/office/drawing/2014/main" val="4118203124"/>
                    </a:ext>
                  </a:extLst>
                </a:gridCol>
                <a:gridCol w="1343669">
                  <a:extLst>
                    <a:ext uri="{9D8B030D-6E8A-4147-A177-3AD203B41FA5}">
                      <a16:colId xmlns:a16="http://schemas.microsoft.com/office/drawing/2014/main" val="4163994549"/>
                    </a:ext>
                  </a:extLst>
                </a:gridCol>
                <a:gridCol w="516472">
                  <a:extLst>
                    <a:ext uri="{9D8B030D-6E8A-4147-A177-3AD203B41FA5}">
                      <a16:colId xmlns:a16="http://schemas.microsoft.com/office/drawing/2014/main" val="4041017492"/>
                    </a:ext>
                  </a:extLst>
                </a:gridCol>
                <a:gridCol w="660139">
                  <a:extLst>
                    <a:ext uri="{9D8B030D-6E8A-4147-A177-3AD203B41FA5}">
                      <a16:colId xmlns:a16="http://schemas.microsoft.com/office/drawing/2014/main" val="3747467304"/>
                    </a:ext>
                  </a:extLst>
                </a:gridCol>
              </a:tblGrid>
              <a:tr h="490667">
                <a:tc gridSpan="10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Hard Cap kicks in if new HI is &gt;7 than </a:t>
                      </a:r>
                      <a:r>
                        <a:rPr lang="en-GB" sz="1800" dirty="0" err="1">
                          <a:latin typeface="+mn-lt"/>
                        </a:rPr>
                        <a:t>LowHI</a:t>
                      </a:r>
                      <a:r>
                        <a:rPr lang="en-GB" sz="1800" dirty="0">
                          <a:latin typeface="+mn-lt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8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Lucida Sans" panose="020B0602030504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Lucida Sans" panose="020B0602030504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16186"/>
                  </a:ext>
                </a:extLst>
              </a:tr>
              <a:tr h="40343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Relevant Numbers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Lucida Sans" panose="020B0602030504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Lucida Sans" panose="020B0602030504020204" pitchFamily="34" charset="0"/>
                        </a:rPr>
                        <a:t>Soft Cap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Lucida Sans" panose="020B0602030504020204" pitchFamily="34" charset="0"/>
                        </a:rPr>
                        <a:t> Hard Cap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9665290"/>
                  </a:ext>
                </a:extLst>
              </a:tr>
              <a:tr h="101404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ucida Sans" panose="020B0602030504020204" pitchFamily="34" charset="0"/>
                        </a:rPr>
                        <a:t>New calculated HI (8 / 20)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Low HI</a:t>
                      </a:r>
                    </a:p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(L.HI)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New HI – L.HI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3.0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&gt;3.0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50% of value &gt; 3.0 (Suppression)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 3 + Suppression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Movement compared to L.HI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&gt;</a:t>
                      </a:r>
                    </a:p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ucida Sans" panose="020B0602030504020204" pitchFamily="34" charset="0"/>
                        </a:rPr>
                        <a:t>New HI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09563"/>
                  </a:ext>
                </a:extLst>
              </a:tr>
              <a:tr h="51607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ucida Sans" panose="020B0602030504020204" pitchFamily="34" charset="0"/>
                        </a:rPr>
                        <a:t>20.0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12.0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8.0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3.0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5.0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2.5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3.0 + 2.5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5.5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0.5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17.0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62300"/>
                  </a:ext>
                </a:extLst>
              </a:tr>
              <a:tr h="51607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ucida Sans" panose="020B0602030504020204" pitchFamily="34" charset="0"/>
                        </a:rPr>
                        <a:t>22.0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12.0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10.0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3.0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7.0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3.5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3.0 + 3.5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6.5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1.5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17.0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10642"/>
                  </a:ext>
                </a:extLst>
              </a:tr>
              <a:tr h="51607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ucida Sans" panose="020B0602030504020204" pitchFamily="34" charset="0"/>
                        </a:rPr>
                        <a:t>23.0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12.0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11.0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3.0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8.0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4.0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3.0 + 4.0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7.0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ucida Sans" panose="020B0602030504020204" pitchFamily="34" charset="0"/>
                        </a:rPr>
                        <a:t>2.0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17.0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261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C676AC-3696-41B9-8968-0E0994E6B719}"/>
              </a:ext>
            </a:extLst>
          </p:cNvPr>
          <p:cNvSpPr txBox="1"/>
          <p:nvPr/>
        </p:nvSpPr>
        <p:spPr>
          <a:xfrm>
            <a:off x="323528" y="1412776"/>
            <a:ext cx="475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Player submits a new score</a:t>
            </a:r>
            <a:r>
              <a:rPr lang="en-GB" sz="1500" dirty="0">
                <a:latin typeface="Lucida Sans" panose="020B0602030504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A01B3-361D-48B4-B521-1DC0F56BE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196751"/>
            <a:ext cx="2304256" cy="1115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D98FF4-237A-44D5-A72E-B7FE24111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192019"/>
            <a:ext cx="1562225" cy="9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9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E359-974B-40E1-B76C-0FF52AE1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ZA" sz="3600" b="1" dirty="0"/>
              <a:t>Information for dissemination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7D01D-969F-4B43-A960-D0A91624A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ZA" sz="2400" dirty="0"/>
          </a:p>
          <a:p>
            <a:r>
              <a:rPr lang="en-ZA" sz="3600" dirty="0"/>
              <a:t>ZGA will be the primary source of information for any WHS related questions</a:t>
            </a:r>
          </a:p>
          <a:p>
            <a:r>
              <a:rPr lang="en-ZA" sz="3600" dirty="0"/>
              <a:t>Poster is available to be customized for Zimbabwe. Can be printed and displayed at Clubs as well as emailed to members. </a:t>
            </a:r>
          </a:p>
          <a:p>
            <a:pPr marL="0" indent="0">
              <a:buNone/>
            </a:pPr>
            <a:endParaRPr lang="en-ZA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2B79F-FF6B-493C-B0BE-2426DB54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2274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042E-7910-47AC-96D8-2F392D57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3408"/>
            <a:ext cx="8795320" cy="1417638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+mn-lt"/>
                <a:cs typeface="Arial"/>
              </a:rPr>
              <a:t>Exceptional Scores  </a:t>
            </a:r>
            <a:r>
              <a:rPr lang="en-US" sz="3200" b="1" dirty="0">
                <a:latin typeface="+mn-lt"/>
                <a:cs typeface="Arial"/>
              </a:rPr>
              <a:t>(Adjustment indicator “e”)</a:t>
            </a:r>
            <a:endParaRPr lang="en-ZA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90D0-69A6-4453-B5BB-BD8C4731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217444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 Score Differential </a:t>
            </a:r>
            <a:r>
              <a:rPr lang="en-ZA" b="1" dirty="0"/>
              <a:t>≥ 7.0 </a:t>
            </a:r>
            <a:r>
              <a:rPr lang="en-ZA" dirty="0"/>
              <a:t>than </a:t>
            </a:r>
            <a:r>
              <a:rPr lang="en-ZA" b="1" dirty="0"/>
              <a:t>current</a:t>
            </a:r>
            <a:r>
              <a:rPr lang="en-ZA" dirty="0"/>
              <a:t> </a:t>
            </a:r>
            <a:r>
              <a:rPr lang="en-ZA" b="1" dirty="0"/>
              <a:t>HI</a:t>
            </a:r>
            <a:r>
              <a:rPr lang="en-ZA" dirty="0"/>
              <a:t> the </a:t>
            </a:r>
            <a:r>
              <a:rPr lang="en-ZA" b="1" dirty="0"/>
              <a:t>Exceptional score adjustment is triggered </a:t>
            </a:r>
          </a:p>
          <a:p>
            <a:r>
              <a:rPr lang="en-ZA" b="1" dirty="0"/>
              <a:t>If ≥ 7.0 to 9.9 </a:t>
            </a:r>
            <a:r>
              <a:rPr lang="en-ZA" dirty="0"/>
              <a:t>score differential of </a:t>
            </a:r>
            <a:r>
              <a:rPr lang="en-ZA" b="1" dirty="0"/>
              <a:t>entered round </a:t>
            </a:r>
            <a:r>
              <a:rPr lang="en-ZA" dirty="0"/>
              <a:t>and score differentials of </a:t>
            </a:r>
            <a:r>
              <a:rPr lang="en-ZA" b="1" dirty="0"/>
              <a:t>previous 19 rounds </a:t>
            </a:r>
            <a:r>
              <a:rPr lang="en-ZA" dirty="0"/>
              <a:t>entered are </a:t>
            </a:r>
            <a:r>
              <a:rPr lang="en-ZA" b="1" dirty="0"/>
              <a:t>reduced by 1.0 and calculated HI is reduced by 1.0</a:t>
            </a:r>
          </a:p>
          <a:p>
            <a:r>
              <a:rPr lang="en-ZA" b="1" dirty="0"/>
              <a:t>If score differential is ≥10.0 </a:t>
            </a:r>
            <a:r>
              <a:rPr lang="en-ZA" dirty="0"/>
              <a:t>Score Differential of </a:t>
            </a:r>
            <a:r>
              <a:rPr lang="en-ZA" b="1" dirty="0"/>
              <a:t>entered score </a:t>
            </a:r>
            <a:r>
              <a:rPr lang="en-ZA" dirty="0"/>
              <a:t>and score differentials of </a:t>
            </a:r>
            <a:r>
              <a:rPr lang="en-ZA" b="1" dirty="0"/>
              <a:t>previous 19 rounds </a:t>
            </a:r>
            <a:r>
              <a:rPr lang="en-ZA" dirty="0"/>
              <a:t>entered are </a:t>
            </a:r>
            <a:r>
              <a:rPr lang="en-ZA" b="1" dirty="0"/>
              <a:t>reduced by 2.0 and calculated HI is reduced by 2.0</a:t>
            </a:r>
          </a:p>
          <a:p>
            <a:r>
              <a:rPr lang="en-ZA" b="1" dirty="0"/>
              <a:t>Another exceptional round </a:t>
            </a:r>
            <a:r>
              <a:rPr lang="en-ZA" dirty="0"/>
              <a:t>will trigger same adjustments. Thus cumulative.</a:t>
            </a:r>
          </a:p>
          <a:p>
            <a:endParaRPr lang="en-ZA" b="1" dirty="0"/>
          </a:p>
          <a:p>
            <a:endParaRPr lang="en-ZA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71983-3B3D-42A9-AE4A-83B1243C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932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A908-5A6B-4610-9F11-DAB23709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2894"/>
            <a:ext cx="9036496" cy="1417638"/>
          </a:xfrm>
        </p:spPr>
        <p:txBody>
          <a:bodyPr>
            <a:normAutofit/>
          </a:bodyPr>
          <a:lstStyle/>
          <a:p>
            <a:r>
              <a:rPr lang="en-ZA" sz="3600" dirty="0"/>
              <a:t>Playing Conditions Calculation (PCC)</a:t>
            </a:r>
            <a:br>
              <a:rPr lang="en-ZA" sz="3600" dirty="0"/>
            </a:br>
            <a:r>
              <a:rPr lang="en-ZA" sz="3200" dirty="0"/>
              <a:t>( Adjustment indicator “a”)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8ECF2-1D18-4FAF-AAA8-1DDFC4F4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184576"/>
          </a:xfrm>
        </p:spPr>
        <p:txBody>
          <a:bodyPr>
            <a:noAutofit/>
          </a:bodyPr>
          <a:lstStyle/>
          <a:p>
            <a:r>
              <a:rPr lang="en-ZA" sz="2000" dirty="0"/>
              <a:t>Abnormal Playing Conditions = Variance to “Normal conditions” when course was rated. </a:t>
            </a:r>
          </a:p>
          <a:p>
            <a:r>
              <a:rPr lang="en-ZA" sz="2000" dirty="0"/>
              <a:t>Possible factors: Rain, Wind, Dry Conditions and Course set up i.e. for Championship events with narrower fairways, longer rough and faster greens. </a:t>
            </a:r>
          </a:p>
          <a:p>
            <a:r>
              <a:rPr lang="en-ZA" sz="2000" dirty="0"/>
              <a:t>Calculated using WHS specifications assessing whether playing conditions on the day (AM /PM) makes course significantly harder/easier than when it was rated. </a:t>
            </a:r>
          </a:p>
          <a:p>
            <a:r>
              <a:rPr lang="en-ZA" sz="2000" dirty="0"/>
              <a:t>At least 8 scores to be submitted of players with HI ≤ 36.0 for calculation to be triggered </a:t>
            </a:r>
          </a:p>
          <a:p>
            <a:r>
              <a:rPr lang="en-ZA" sz="2000" dirty="0"/>
              <a:t>All scores submitted before midnight will be taken into account for PCC calculation, but adjustment is applied to ALL Score Differentials for the day </a:t>
            </a:r>
          </a:p>
          <a:p>
            <a:r>
              <a:rPr lang="en-ZA" sz="2000" dirty="0"/>
              <a:t>Score differentials are adjusted either up or down to ensure player’s HI is not impacted by Abnormal Playing Conditions</a:t>
            </a:r>
          </a:p>
          <a:p>
            <a:r>
              <a:rPr lang="en-US" sz="2000" dirty="0">
                <a:cs typeface="Arial" panose="020B0604020202020204" pitchFamily="34" charset="0"/>
              </a:rPr>
              <a:t>Is designed to be simple and conservative in nature, adjusting Score Differentials in integer values ranging from -1 (TBC) to +3</a:t>
            </a:r>
            <a:endParaRPr lang="en-ZA" sz="2000" dirty="0"/>
          </a:p>
          <a:p>
            <a:r>
              <a:rPr lang="en-ZA" sz="2000" dirty="0"/>
              <a:t>PCC adjustments will be posted on HNA website for use by foreign nationals . </a:t>
            </a:r>
          </a:p>
          <a:p>
            <a:pPr marL="0" indent="0">
              <a:buNone/>
            </a:pPr>
            <a:r>
              <a:rPr lang="en-ZA" sz="20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2C00-0A97-402A-8481-61125CEC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0331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61228"/>
            <a:ext cx="9144000" cy="2467972"/>
          </a:xfrm>
        </p:spPr>
        <p:txBody>
          <a:bodyPr>
            <a:normAutofit/>
          </a:bodyPr>
          <a:lstStyle/>
          <a:p>
            <a:br>
              <a:rPr lang="en-ZA" sz="4000" b="1" dirty="0"/>
            </a:br>
            <a:r>
              <a:rPr lang="en-ZA" sz="4000" b="1" dirty="0"/>
              <a:t> </a:t>
            </a:r>
            <a:endParaRPr lang="en-ZA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323656"/>
            <a:ext cx="5688632" cy="1129680"/>
          </a:xfrm>
        </p:spPr>
        <p:txBody>
          <a:bodyPr>
            <a:normAutofit fontScale="70000" lnSpcReduction="20000"/>
          </a:bodyPr>
          <a:lstStyle/>
          <a:p>
            <a:endParaRPr lang="en-ZA" dirty="0"/>
          </a:p>
          <a:p>
            <a:endParaRPr lang="en-ZA" dirty="0"/>
          </a:p>
          <a:p>
            <a:r>
              <a:rPr lang="en-ZA" dirty="0"/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AE2F6-E63D-44B0-AA36-5D7F6282E227}"/>
              </a:ext>
            </a:extLst>
          </p:cNvPr>
          <p:cNvSpPr txBox="1"/>
          <p:nvPr/>
        </p:nvSpPr>
        <p:spPr>
          <a:xfrm>
            <a:off x="395536" y="1628800"/>
            <a:ext cx="8352928" cy="31196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Handicap Allowance(HA) and Playing Handicap (PH)</a:t>
            </a:r>
          </a:p>
        </p:txBody>
      </p:sp>
    </p:spTree>
    <p:extLst>
      <p:ext uri="{BB962C8B-B14F-4D97-AF65-F5344CB8AC3E}">
        <p14:creationId xmlns:p14="http://schemas.microsoft.com/office/powerpoint/2010/main" val="1708343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A11-7136-48B4-BFB5-EDF9F797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ZA" dirty="0"/>
              <a:t>Handicap Allowance (HA)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A5B29-E217-45AD-9C27-F7CB15496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31607"/>
          </a:xfrm>
        </p:spPr>
        <p:txBody>
          <a:bodyPr>
            <a:normAutofit fontScale="62500" lnSpcReduction="20000"/>
          </a:bodyPr>
          <a:lstStyle/>
          <a:p>
            <a:r>
              <a:rPr lang="en-ZA" sz="3600" dirty="0"/>
              <a:t>HA is the percentage by which a golfer’s CH will be reduced based on certain formats of play.</a:t>
            </a:r>
          </a:p>
          <a:p>
            <a:r>
              <a:rPr lang="en-ZA" sz="3600" dirty="0"/>
              <a:t>It is stipulated in the </a:t>
            </a:r>
            <a:r>
              <a:rPr lang="en-ZA" sz="3600" b="1" dirty="0"/>
              <a:t>Terms of Competition and NOT mandatory</a:t>
            </a:r>
          </a:p>
          <a:p>
            <a:r>
              <a:rPr lang="en-ZA" sz="3600" dirty="0"/>
              <a:t>WHS committee did extensive research to determine the percentages which will ensure equity and give all participants an equal opportunity to win a competition for all formats of play whether Authorised or not. </a:t>
            </a:r>
          </a:p>
          <a:p>
            <a:r>
              <a:rPr lang="en-ZA" sz="3600" dirty="0"/>
              <a:t>It is separate from the WHS requirements and all scores entered for handicapping purposes must meet the WHS Acceptable Score criteria.</a:t>
            </a:r>
          </a:p>
          <a:p>
            <a:r>
              <a:rPr lang="en-ZA" sz="3600"/>
              <a:t>ZGA </a:t>
            </a:r>
            <a:r>
              <a:rPr lang="en-ZA" sz="3600" dirty="0"/>
              <a:t>will publish the WHS HA tables and should HA be applied as a Terms of Competition the HA % for the format of play as published to be used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recommended Handicap Allowance </a:t>
            </a:r>
            <a:r>
              <a:rPr lang="en-US" sz="3600" b="1" dirty="0">
                <a:solidFill>
                  <a:srgbClr val="FF0000"/>
                </a:solidFill>
              </a:rPr>
              <a:t>for Individual</a:t>
            </a:r>
            <a:r>
              <a:rPr lang="en-US" sz="3600" b="1" dirty="0"/>
              <a:t>. stroke/stableford/par/bogey formats of play</a:t>
            </a:r>
            <a:r>
              <a:rPr lang="en-US" sz="3600" dirty="0"/>
              <a:t> is for a </a:t>
            </a:r>
            <a:r>
              <a:rPr lang="en-US" sz="3600" b="1" dirty="0">
                <a:solidFill>
                  <a:srgbClr val="FF0000"/>
                </a:solidFill>
              </a:rPr>
              <a:t>medium-size field events (at least 30 players or more).  For small-size field events, use 100%.</a:t>
            </a:r>
          </a:p>
          <a:p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2CD1E-F143-4DA5-8F36-14966374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89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A92B-5DDC-4219-93AC-0DB7DE84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91860"/>
          </a:xfrm>
        </p:spPr>
        <p:txBody>
          <a:bodyPr/>
          <a:lstStyle/>
          <a:p>
            <a:r>
              <a:rPr lang="en-ZA" dirty="0"/>
              <a:t>Playing Handicap (PH)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ABE1-1A79-4F6E-81BD-19A9803AD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217444"/>
          </a:xfrm>
        </p:spPr>
        <p:txBody>
          <a:bodyPr>
            <a:normAutofit fontScale="62500" lnSpcReduction="20000"/>
          </a:bodyPr>
          <a:lstStyle/>
          <a:p>
            <a:r>
              <a:rPr lang="en-ZA" dirty="0"/>
              <a:t>PH is a handicap used for competition purposes only and is NOT used to determine the Adjusted Gross Score to be submitted for Handicapping purposes. </a:t>
            </a:r>
          </a:p>
          <a:p>
            <a:r>
              <a:rPr lang="en-ZA" sz="3500" b="1" dirty="0"/>
              <a:t>PH can be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b="1" dirty="0"/>
              <a:t>Calculated: using the CH </a:t>
            </a:r>
            <a:r>
              <a:rPr lang="en-ZA" dirty="0"/>
              <a:t>of the player </a:t>
            </a:r>
            <a:r>
              <a:rPr lang="en-ZA" b="1" dirty="0"/>
              <a:t>multiplied by the HA</a:t>
            </a:r>
            <a:r>
              <a:rPr lang="en-ZA" dirty="0"/>
              <a:t> and rounded. ≥ 0.5 rounded up and &lt; 0.5 rounded down and is applied for </a:t>
            </a:r>
            <a:r>
              <a:rPr lang="en-ZA" b="1" dirty="0"/>
              <a:t>ALL players 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(HNA app enables golfer to determine PH by selecting % and Competition organiser can have conversion table available)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b="1" dirty="0"/>
              <a:t>A number stipulated by the Competition organiser</a:t>
            </a:r>
            <a:r>
              <a:rPr lang="en-ZA" dirty="0"/>
              <a:t> as the </a:t>
            </a:r>
            <a:r>
              <a:rPr lang="en-ZA" b="1" dirty="0"/>
              <a:t>maximum allowable PH in a certain competition</a:t>
            </a:r>
            <a:r>
              <a:rPr lang="en-ZA" dirty="0"/>
              <a:t>. This will then only affect </a:t>
            </a:r>
            <a:r>
              <a:rPr lang="en-ZA" b="1" dirty="0"/>
              <a:t>only those golfers with CH higher than the stipulated maximum PH.</a:t>
            </a:r>
          </a:p>
          <a:p>
            <a:pPr lvl="2">
              <a:buFontTx/>
              <a:buChar char="-"/>
            </a:pPr>
            <a:r>
              <a:rPr lang="en-ZA" dirty="0">
                <a:solidFill>
                  <a:srgbClr val="FF0000"/>
                </a:solidFill>
              </a:rPr>
              <a:t>Example: Max PH allowed is 36. All golfers with CH of &gt;36 will use the PH of 36 for the competition. All golfers with CH ≤ 36 will play off their 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For a </a:t>
            </a:r>
            <a:r>
              <a:rPr lang="en-ZA" b="1" dirty="0"/>
              <a:t>specific golfer if </a:t>
            </a:r>
            <a:r>
              <a:rPr lang="en-ZA" dirty="0"/>
              <a:t>Committee decides that </a:t>
            </a:r>
            <a:r>
              <a:rPr lang="en-ZA" b="1" dirty="0"/>
              <a:t>HI of player is not correct</a:t>
            </a:r>
          </a:p>
          <a:p>
            <a:pPr marL="0" indent="0">
              <a:buNone/>
            </a:pPr>
            <a:r>
              <a:rPr lang="en-ZA" dirty="0"/>
              <a:t>These</a:t>
            </a:r>
            <a:r>
              <a:rPr lang="en-ZA" b="1" dirty="0"/>
              <a:t> options have different objectives: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The </a:t>
            </a:r>
            <a:r>
              <a:rPr lang="en-ZA" b="1" dirty="0"/>
              <a:t>use of HA to determine a PH </a:t>
            </a:r>
            <a:r>
              <a:rPr lang="en-ZA" dirty="0"/>
              <a:t>is for </a:t>
            </a:r>
            <a:r>
              <a:rPr lang="en-ZA" b="1" dirty="0"/>
              <a:t>equity </a:t>
            </a:r>
            <a:r>
              <a:rPr lang="en-ZA" dirty="0"/>
              <a:t>to ensure players have an equal chance to win in a certain format of play competition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Stipulation of a </a:t>
            </a:r>
            <a:r>
              <a:rPr lang="en-ZA" b="1" dirty="0"/>
              <a:t>maximum PH </a:t>
            </a:r>
            <a:r>
              <a:rPr lang="en-ZA" dirty="0"/>
              <a:t>would be used to speed up play in a busy field or for a specific golfer to </a:t>
            </a:r>
            <a:r>
              <a:rPr lang="en-ZA" b="1" dirty="0"/>
              <a:t>ensure fairness </a:t>
            </a:r>
            <a:r>
              <a:rPr lang="en-ZA" dirty="0"/>
              <a:t>if it is considered that HI of player is not reflecting his/her demonstrated ability. 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6391-88FF-4D56-B5A9-0343DD48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2001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61228"/>
            <a:ext cx="9144000" cy="2467972"/>
          </a:xfrm>
        </p:spPr>
        <p:txBody>
          <a:bodyPr>
            <a:normAutofit/>
          </a:bodyPr>
          <a:lstStyle/>
          <a:p>
            <a:br>
              <a:rPr lang="en-ZA" sz="4000" b="1" dirty="0"/>
            </a:br>
            <a:r>
              <a:rPr lang="en-ZA" sz="4000" b="1" dirty="0"/>
              <a:t> </a:t>
            </a:r>
            <a:endParaRPr lang="en-ZA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323656"/>
            <a:ext cx="5688632" cy="1129680"/>
          </a:xfrm>
        </p:spPr>
        <p:txBody>
          <a:bodyPr>
            <a:normAutofit fontScale="70000" lnSpcReduction="20000"/>
          </a:bodyPr>
          <a:lstStyle/>
          <a:p>
            <a:endParaRPr lang="en-ZA" dirty="0"/>
          </a:p>
          <a:p>
            <a:endParaRPr lang="en-ZA" dirty="0"/>
          </a:p>
          <a:p>
            <a:r>
              <a:rPr lang="en-ZA" dirty="0"/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AE2F6-E63D-44B0-AA36-5D7F6282E227}"/>
              </a:ext>
            </a:extLst>
          </p:cNvPr>
          <p:cNvSpPr txBox="1"/>
          <p:nvPr/>
        </p:nvSpPr>
        <p:spPr>
          <a:xfrm>
            <a:off x="395536" y="1769794"/>
            <a:ext cx="8352928" cy="302735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 to ensure WHS compliant and fully transportable HI for all ZGA golfers  </a:t>
            </a:r>
          </a:p>
        </p:txBody>
      </p:sp>
    </p:spTree>
    <p:extLst>
      <p:ext uri="{BB962C8B-B14F-4D97-AF65-F5344CB8AC3E}">
        <p14:creationId xmlns:p14="http://schemas.microsoft.com/office/powerpoint/2010/main" val="2584035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2BA6-4374-4B1B-BE8B-B1695A7A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ZA" dirty="0"/>
              <a:t> ZGA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0CAF-C008-4F0B-88C2-34ABE3603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8744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ZA" dirty="0"/>
              <a:t>Establish Handicap and Course Rating Committee (H&amp;CRC)</a:t>
            </a:r>
          </a:p>
          <a:p>
            <a:r>
              <a:rPr lang="en-ZA" dirty="0"/>
              <a:t>Rights and Responsibilities of ZGA H&amp;CRC</a:t>
            </a:r>
          </a:p>
          <a:p>
            <a:r>
              <a:rPr lang="en-ZA" dirty="0"/>
              <a:t>Monitor Club’s compliance with Rules of Handicapping</a:t>
            </a:r>
          </a:p>
          <a:p>
            <a:r>
              <a:rPr lang="en-ZA" dirty="0"/>
              <a:t>Ensure compliance with WHS Board agreement</a:t>
            </a:r>
          </a:p>
          <a:p>
            <a:pPr marL="0" indent="0">
              <a:buNone/>
            </a:pPr>
            <a:r>
              <a:rPr lang="en-US" dirty="0"/>
              <a:t> “</a:t>
            </a:r>
            <a:r>
              <a:rPr lang="en-US" sz="2800" dirty="0"/>
              <a:t>An authorized National Association has the exclusive rights to implement and administer the World Handicap System within its </a:t>
            </a:r>
            <a:r>
              <a:rPr lang="en-US" sz="2800" i="1" dirty="0"/>
              <a:t>jurisdiction</a:t>
            </a:r>
            <a:r>
              <a:rPr lang="en-US" sz="2800" dirty="0"/>
              <a:t>, including the issuance of a </a:t>
            </a:r>
            <a:r>
              <a:rPr lang="en-US" sz="2800" i="1" dirty="0"/>
              <a:t>Handicap Index. </a:t>
            </a:r>
            <a:r>
              <a:rPr lang="en-US" sz="2800" dirty="0"/>
              <a:t>An authorized National Association may delegate some of its responsibilities to a Regional Golf Association or a </a:t>
            </a:r>
            <a:r>
              <a:rPr lang="en-US" sz="2800" i="1" dirty="0"/>
              <a:t>golf club</a:t>
            </a:r>
            <a:r>
              <a:rPr lang="en-US" sz="2800" dirty="0"/>
              <a:t>.” (Rules of Handicapping)</a:t>
            </a:r>
          </a:p>
          <a:p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97C63-D2AB-42BF-A616-108F242B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3391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03C5-A205-439B-A017-EA407641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ZA" sz="3600" dirty="0"/>
              <a:t>            Provincial Union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C9979-D624-45E7-88C1-6B127CD0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ZA" dirty="0"/>
              <a:t>Monitor Club compliance to Rules of Handicapping </a:t>
            </a:r>
          </a:p>
          <a:p>
            <a:r>
              <a:rPr lang="en-ZA" dirty="0"/>
              <a:t>Act as first level of Appeal for golfers not satisfied with Club Handicap Committee rulings in terms of ZGA Handicap appeal procedure</a:t>
            </a:r>
          </a:p>
          <a:p>
            <a:r>
              <a:rPr lang="en-ZA" dirty="0"/>
              <a:t>Annual compliance audit report to ZGA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8825D-B56F-4996-96BF-95B9B84C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9074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95836-75AD-48A6-B4E9-0683BB54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ZA" dirty="0"/>
              <a:t>Club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2771E-26A2-4D56-9572-6D51EFBBF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609"/>
            <a:ext cx="8229600" cy="5082556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Establish Handicap Committee.</a:t>
            </a:r>
          </a:p>
          <a:p>
            <a:r>
              <a:rPr lang="en-ZA" dirty="0"/>
              <a:t>Ensure Courses are set up as rated. Play to APL.</a:t>
            </a:r>
          </a:p>
          <a:p>
            <a:r>
              <a:rPr lang="en-ZA" dirty="0"/>
              <a:t>Notify ZGA promptly of any changes to courses that would invalidate current CR/SR.</a:t>
            </a:r>
          </a:p>
          <a:p>
            <a:r>
              <a:rPr lang="en-ZA" dirty="0"/>
              <a:t>Local Rules must be compliant to Model Local Rules as prescribed by 2019 Rules of Golf.</a:t>
            </a:r>
          </a:p>
          <a:p>
            <a:r>
              <a:rPr lang="en-ZA" dirty="0"/>
              <a:t>Demarcate course enabling Acceptable Scores for general/recreational play.</a:t>
            </a:r>
          </a:p>
          <a:p>
            <a:r>
              <a:rPr lang="en-ZA" dirty="0"/>
              <a:t>Stroke Index allocation in accordance with guidelines.</a:t>
            </a:r>
          </a:p>
          <a:p>
            <a:r>
              <a:rPr lang="en-ZA" dirty="0"/>
              <a:t>Assist maintaining data base for unregistered golfers.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AB54E-5B32-43C2-8958-D1E342DE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4050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0AE7-40A5-4F09-8D4E-2425D15D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ZA" dirty="0"/>
              <a:t>Stroke Index (SI) Allocation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1B362-02C4-4F8F-928F-4A50D41E6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2"/>
          </a:xfrm>
        </p:spPr>
        <p:txBody>
          <a:bodyPr>
            <a:normAutofit lnSpcReduction="10000"/>
          </a:bodyPr>
          <a:lstStyle/>
          <a:p>
            <a:r>
              <a:rPr lang="en-ZA" dirty="0"/>
              <a:t>The overarching philosophy for SI allocation is to ensure equity</a:t>
            </a:r>
          </a:p>
          <a:p>
            <a:r>
              <a:rPr lang="en-ZA" dirty="0"/>
              <a:t>Apply over 18 holes split into 6 triads, evenly matched </a:t>
            </a:r>
          </a:p>
          <a:p>
            <a:r>
              <a:rPr lang="en-ZA" dirty="0"/>
              <a:t>Each of three holes in triad ranked on its difficulty relative to par</a:t>
            </a:r>
          </a:p>
          <a:p>
            <a:r>
              <a:rPr lang="en-ZA" dirty="0"/>
              <a:t>Difficulty of hole is determined objectively using hole by hole data gathered during Course Rating procedure</a:t>
            </a:r>
          </a:p>
          <a:p>
            <a:r>
              <a:rPr lang="en-ZA" dirty="0"/>
              <a:t>Launched on CR App: Mid November 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E1E4-E3F9-4987-B5A3-957F5CDF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731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96AF7-D260-4584-AFFB-CEFCC28E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51974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dirty="0"/>
              <a:t>                     </a:t>
            </a:r>
            <a:endParaRPr lang="en-ZA" sz="6000" dirty="0"/>
          </a:p>
          <a:p>
            <a:pPr marL="0" indent="0" algn="ctr">
              <a:buNone/>
            </a:pPr>
            <a:r>
              <a:rPr lang="en-ZA" sz="5400" b="1"/>
              <a:t>Midnight,  </a:t>
            </a:r>
          </a:p>
          <a:p>
            <a:pPr marL="0" indent="0" algn="ctr">
              <a:buNone/>
            </a:pPr>
            <a:r>
              <a:rPr lang="en-ZA" sz="5400" b="1" dirty="0"/>
              <a:t>day before switch over </a:t>
            </a:r>
          </a:p>
          <a:p>
            <a:pPr marL="0" indent="0" algn="ctr">
              <a:buNone/>
            </a:pPr>
            <a:r>
              <a:rPr lang="en-ZA" sz="5400" b="1" dirty="0"/>
              <a:t>to “new”</a:t>
            </a:r>
          </a:p>
          <a:p>
            <a:pPr marL="0" indent="0" algn="ctr">
              <a:buNone/>
            </a:pPr>
            <a:r>
              <a:rPr lang="en-ZA" sz="5400" b="1" dirty="0"/>
              <a:t>Handicap system  </a:t>
            </a:r>
          </a:p>
          <a:p>
            <a:pPr marL="0" indent="0">
              <a:buNone/>
            </a:pPr>
            <a:r>
              <a:rPr lang="en-ZA" sz="5400" b="1" dirty="0"/>
              <a:t>                    </a:t>
            </a:r>
          </a:p>
          <a:p>
            <a:pPr marL="0" indent="0">
              <a:buNone/>
            </a:pPr>
            <a:r>
              <a:rPr lang="en-ZA" sz="4000" b="1" dirty="0"/>
              <a:t> 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FA66A-9ABE-4B84-8408-0E5723DE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3476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480-7D91-4160-B64D-599441FA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ZA" dirty="0"/>
              <a:t>Stroke Index (SI) Allocation (</a:t>
            </a:r>
            <a:r>
              <a:rPr lang="en-ZA" dirty="0" err="1"/>
              <a:t>ctn’d</a:t>
            </a:r>
            <a:r>
              <a:rPr lang="en-ZA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93892-7356-4DA9-9C8F-79A28DC4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609"/>
            <a:ext cx="8229600" cy="5082556"/>
          </a:xfrm>
        </p:spPr>
        <p:txBody>
          <a:bodyPr>
            <a:normAutofit fontScale="70000" lnSpcReduction="20000"/>
          </a:bodyPr>
          <a:lstStyle/>
          <a:p>
            <a:r>
              <a:rPr lang="en-ZA" sz="3700" b="1" dirty="0"/>
              <a:t>Formula used:</a:t>
            </a:r>
          </a:p>
          <a:p>
            <a:pPr marL="0" indent="0">
              <a:buNone/>
            </a:pPr>
            <a:r>
              <a:rPr lang="en-ZA" dirty="0"/>
              <a:t> Scratch value + Bogey value – (2x </a:t>
            </a:r>
            <a:r>
              <a:rPr lang="en-ZA"/>
              <a:t>par)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Example Par 4: Rated Scratch Value is 4.2 and Rated Bogey Value is 5.3</a:t>
            </a:r>
          </a:p>
          <a:p>
            <a:pPr marL="0" indent="0">
              <a:buNone/>
            </a:pPr>
            <a:r>
              <a:rPr lang="en-ZA" dirty="0"/>
              <a:t> </a:t>
            </a:r>
          </a:p>
          <a:p>
            <a:pPr marL="0" indent="0">
              <a:buNone/>
            </a:pPr>
            <a:r>
              <a:rPr lang="en-ZA" dirty="0"/>
              <a:t>Calculation: (4.2 + 5.3) – (2x4) =  9.6 – 8 = 1.5 over par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sz="3700" b="1" dirty="0"/>
              <a:t>Allocation</a:t>
            </a:r>
            <a:r>
              <a:rPr lang="en-ZA" sz="3500" b="1" dirty="0"/>
              <a:t>:</a:t>
            </a:r>
            <a:r>
              <a:rPr lang="en-ZA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3000" dirty="0"/>
              <a:t>Odd SI over front 9 and even SI over Back 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3000" dirty="0"/>
              <a:t>Spread SI evenly over 18 holes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3000" dirty="0"/>
              <a:t>Apply lowest SI on each nine in the middle triad.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3000" dirty="0"/>
              <a:t>If no hole in middle triad is ranked within the lowest 6 holes relevant to par can move to the end of first triad or beginning of 3</a:t>
            </a:r>
            <a:r>
              <a:rPr lang="en-ZA" sz="3000" baseline="30000" dirty="0"/>
              <a:t>rd</a:t>
            </a:r>
            <a:r>
              <a:rPr lang="en-ZA" sz="3000" dirty="0"/>
              <a:t> triad on each nine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3000" dirty="0"/>
              <a:t>If possible avoid consecutive low SI (6 or less) on consecutive holes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3000" dirty="0"/>
              <a:t>Avoid low SI over first three and last three holes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4A6B1-5B93-4E8C-9C8E-1FEFE81C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3498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23C-F0BC-4A09-ADAE-B9EF19D6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858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 Handicap Committee Actions (Rule 7)</a:t>
            </a:r>
            <a:endParaRPr lang="en-GB" sz="27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A46ECC-D307-4F33-8766-F94B8EEBACA9}"/>
              </a:ext>
            </a:extLst>
          </p:cNvPr>
          <p:cNvGrpSpPr/>
          <p:nvPr/>
        </p:nvGrpSpPr>
        <p:grpSpPr>
          <a:xfrm rot="2744461">
            <a:off x="4919126" y="2666324"/>
            <a:ext cx="4226690" cy="1525351"/>
            <a:chOff x="1816335" y="1858371"/>
            <a:chExt cx="9218090" cy="36044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534502-9211-49AB-AC2F-C6CF4EF43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892149">
              <a:off x="920085" y="2754621"/>
              <a:ext cx="3604430" cy="18119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4BEE94-67F2-455A-8697-AA2A92C01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057802">
              <a:off x="4140135" y="2232387"/>
              <a:ext cx="3587953" cy="180332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5422B03-823F-48FC-8F6F-EC0187B190BC}"/>
                </a:ext>
              </a:extLst>
            </p:cNvPr>
            <p:cNvGrpSpPr/>
            <p:nvPr/>
          </p:nvGrpSpPr>
          <p:grpSpPr>
            <a:xfrm>
              <a:off x="7297313" y="3311914"/>
              <a:ext cx="3737112" cy="1825215"/>
              <a:chOff x="7484417" y="3081887"/>
              <a:chExt cx="4234440" cy="212863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EC0F2F6-904A-4C1B-92E7-71030771D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4417" y="3081887"/>
                <a:ext cx="4234440" cy="2128634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DD75EC-5B9B-403C-B53C-EA7D736427DF}"/>
                  </a:ext>
                </a:extLst>
              </p:cNvPr>
              <p:cNvSpPr txBox="1"/>
              <p:nvPr/>
            </p:nvSpPr>
            <p:spPr>
              <a:xfrm rot="218305">
                <a:off x="7771499" y="3835757"/>
                <a:ext cx="2312905" cy="763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i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7.0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1CB57E8-FDB5-4575-B5EA-FB65B73756B9}"/>
              </a:ext>
            </a:extLst>
          </p:cNvPr>
          <p:cNvSpPr/>
          <p:nvPr/>
        </p:nvSpPr>
        <p:spPr>
          <a:xfrm>
            <a:off x="393939" y="1412776"/>
            <a:ext cx="48164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Lucida Sans" panose="020B0602030504020204" pitchFamily="34" charset="0"/>
              </a:rPr>
              <a:t>Principle of the Rule:</a:t>
            </a:r>
          </a:p>
          <a:p>
            <a:r>
              <a:rPr lang="en-US" sz="1600" dirty="0">
                <a:latin typeface="Lucida Sans" panose="020B0602030504020204" pitchFamily="34" charset="0"/>
              </a:rPr>
              <a:t>The Handicap Committee plays a vital role in the successful administration of a player’s Handicap Index and is equipped with tools to intervene when the calculated Handicap Index is no longer reflective of the player’s golfing ability.</a:t>
            </a:r>
          </a:p>
          <a:p>
            <a:endParaRPr lang="en-US" sz="1600" dirty="0">
              <a:latin typeface="Lucida Sans" panose="020B0602030504020204" pitchFamily="34" charset="0"/>
            </a:endParaRPr>
          </a:p>
          <a:p>
            <a:r>
              <a:rPr lang="en-US" sz="1600" dirty="0">
                <a:latin typeface="Lucida Sans" panose="020B0602030504020204" pitchFamily="34" charset="0"/>
              </a:rPr>
              <a:t>Used appropriately, these tools are designed to ensure that players are treated fairly and consistently from golf club to golf club.</a:t>
            </a:r>
          </a:p>
          <a:p>
            <a:endParaRPr lang="en-US" sz="1600" dirty="0">
              <a:latin typeface="Lucida Sans" panose="020B0602030504020204" pitchFamily="34" charset="0"/>
            </a:endParaRPr>
          </a:p>
          <a:p>
            <a:r>
              <a:rPr lang="en-US" sz="1600" dirty="0">
                <a:latin typeface="Lucida Sans" panose="020B0602030504020204" pitchFamily="34" charset="0"/>
              </a:rPr>
              <a:t>The Committee in charge of the competition also plays an important role in setting appropriate Terms of the Competition for all participating players.</a:t>
            </a:r>
          </a:p>
        </p:txBody>
      </p:sp>
    </p:spTree>
    <p:extLst>
      <p:ext uri="{BB962C8B-B14F-4D97-AF65-F5344CB8AC3E}">
        <p14:creationId xmlns:p14="http://schemas.microsoft.com/office/powerpoint/2010/main" val="2041194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6CF9-67E5-41B2-9C6B-54D679FE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Calculating a Handicap Index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FF23E0-1177-4F3A-806D-D9BC2A924733}"/>
              </a:ext>
            </a:extLst>
          </p:cNvPr>
          <p:cNvGraphicFramePr>
            <a:graphicFrameLocks noGrp="1"/>
          </p:cNvGraphicFramePr>
          <p:nvPr/>
        </p:nvGraphicFramePr>
        <p:xfrm>
          <a:off x="2638523" y="2181419"/>
          <a:ext cx="6253957" cy="3220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006">
                  <a:extLst>
                    <a:ext uri="{9D8B030D-6E8A-4147-A177-3AD203B41FA5}">
                      <a16:colId xmlns:a16="http://schemas.microsoft.com/office/drawing/2014/main" val="1521930557"/>
                    </a:ext>
                  </a:extLst>
                </a:gridCol>
                <a:gridCol w="4736951">
                  <a:extLst>
                    <a:ext uri="{9D8B030D-6E8A-4147-A177-3AD203B41FA5}">
                      <a16:colId xmlns:a16="http://schemas.microsoft.com/office/drawing/2014/main" val="2207329606"/>
                    </a:ext>
                  </a:extLst>
                </a:gridCol>
              </a:tblGrid>
              <a:tr h="1222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Handicap Committee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The entity established by a golf club which is responsible for ensuring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compliance with the obligations of the golf club under the Rules of Handicapping 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58454"/>
                  </a:ext>
                </a:extLst>
              </a:tr>
              <a:tr h="954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Handicap Review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procedure carried out by the Handicap Committee to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determine whether a player’s Handicap Index needs to be adjusted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79982"/>
                  </a:ext>
                </a:extLst>
              </a:tr>
              <a:tr h="943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Home Club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player’s primary golf club designated by the player</a:t>
                      </a:r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 to ensure their 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Handicap Index is managed in accordance with the Rules of Handicapping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1200" b="1" i="0" kern="1200" dirty="0">
                        <a:solidFill>
                          <a:schemeClr val="dk1"/>
                        </a:solidFill>
                        <a:effectLst/>
                        <a:latin typeface="Lucida Sans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6442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49A59CF-88B7-48C4-8969-5CA3C82D05C8}"/>
              </a:ext>
            </a:extLst>
          </p:cNvPr>
          <p:cNvSpPr/>
          <p:nvPr/>
        </p:nvSpPr>
        <p:spPr>
          <a:xfrm>
            <a:off x="2726698" y="1268760"/>
            <a:ext cx="349679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Sans" panose="020B0602030504020204" pitchFamily="34" charset="0"/>
              </a:rPr>
              <a:t>Key Terminology</a:t>
            </a:r>
            <a:endParaRPr lang="en-GB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7FC3C-4353-4873-B8A1-5DBAC338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5" y="2663045"/>
            <a:ext cx="2216679" cy="22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3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9CEF0-CC22-4FF1-B2FB-00B766C5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58" y="1463080"/>
            <a:ext cx="4767413" cy="5134272"/>
          </a:xfrm>
        </p:spPr>
        <p:txBody>
          <a:bodyPr anchor="t"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ucida San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Handicap Committee to conduct a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handicap review at least once a year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, for all players for which it is responsible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Lucida San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Lucida Sans"/>
              </a:rPr>
              <a:t>WHS compliant software (HNA) 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generates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reports and give notifications 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to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assist Handicap Committees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 identify those players requiring a handicap review</a:t>
            </a:r>
          </a:p>
          <a:p>
            <a:endParaRPr lang="en-US" sz="1600" dirty="0">
              <a:solidFill>
                <a:schemeClr val="tx1"/>
              </a:solidFill>
              <a:latin typeface="Lucida San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Lucida Sans"/>
              </a:rPr>
              <a:t>A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player can request a handicap review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, if they believe their Handicap Index no longer reflects their demonstrated ability.</a:t>
            </a:r>
          </a:p>
          <a:p>
            <a:endParaRPr lang="en-US" sz="1600" dirty="0">
              <a:solidFill>
                <a:schemeClr val="tx1"/>
              </a:solidFill>
              <a:latin typeface="Lucida San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Lucida Sans"/>
              </a:rPr>
              <a:t>A player 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must be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made aware of, and be involved 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in, the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handicap review process 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and be able to appeal a decision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DA5388-7BE0-47F2-9F81-3F900784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Conducting a Handicap Review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63D42-CFA1-4555-A3B1-4348E80E4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123" y="3231510"/>
            <a:ext cx="2193692" cy="2083046"/>
          </a:xfrm>
          <a:prstGeom prst="rect">
            <a:avLst/>
          </a:prstGeom>
        </p:spPr>
      </p:pic>
      <p:pic>
        <p:nvPicPr>
          <p:cNvPr id="13" name="Picture 12" descr="A drawing of a person&#10;&#10;Description automatically generated">
            <a:extLst>
              <a:ext uri="{FF2B5EF4-FFF2-40B4-BE49-F238E27FC236}">
                <a16:creationId xmlns:a16="http://schemas.microsoft.com/office/drawing/2014/main" id="{123A9965-D006-4F1C-ADAE-CA6154DC2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365" y="1428860"/>
            <a:ext cx="1877378" cy="18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FDCF9-93D4-4219-A5A1-A3945AB1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Handicap Review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46B5C7-FF2A-48FA-8E51-A0593B58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578919"/>
            <a:ext cx="2594977" cy="3370361"/>
          </a:xfrm>
        </p:spPr>
        <p:txBody>
          <a:bodyPr/>
          <a:lstStyle/>
          <a:p>
            <a:r>
              <a:rPr lang="en-US" sz="1600" b="1" dirty="0"/>
              <a:t>A review should involve the analysis of any or all of the following information</a:t>
            </a:r>
            <a:r>
              <a:rPr lang="en-US" dirty="0"/>
              <a:t>: </a:t>
            </a:r>
          </a:p>
          <a:p>
            <a:r>
              <a:rPr lang="en-US" dirty="0"/>
              <a:t>  </a:t>
            </a:r>
          </a:p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A7D9A9-F71B-4378-900A-6E1A67113A44}"/>
              </a:ext>
            </a:extLst>
          </p:cNvPr>
          <p:cNvGraphicFramePr/>
          <p:nvPr/>
        </p:nvGraphicFramePr>
        <p:xfrm>
          <a:off x="2930822" y="959024"/>
          <a:ext cx="5829300" cy="513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7301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FDCF9-93D4-4219-A5A1-A3945AB1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Adjusting a Player’s Handicap Index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46B5C7-FF2A-48FA-8E51-A0593B58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76" y="1044733"/>
            <a:ext cx="5152556" cy="476053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When a handicap review has been completed, the 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Handicap Committee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can adjust a player’s Handicap Index to better reflect their demonstrated ability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, based on the results of the analysis reports.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  <a:latin typeface="Lucida San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Lucida Sans"/>
              </a:rPr>
              <a:t>The adjustment must satisfy the following criteria: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  <a:latin typeface="Lucida Sans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Be a </a:t>
            </a:r>
            <a:r>
              <a:rPr lang="en-GB" sz="1600" b="1" dirty="0">
                <a:solidFill>
                  <a:schemeClr val="tx1"/>
                </a:solidFill>
              </a:rPr>
              <a:t>minimum of 1 full stroke</a:t>
            </a:r>
            <a:r>
              <a:rPr lang="en-GB" sz="1600" dirty="0">
                <a:solidFill>
                  <a:schemeClr val="tx1"/>
                </a:solidFill>
              </a:rPr>
              <a:t>; and</a:t>
            </a:r>
          </a:p>
          <a:p>
            <a:pPr marL="214313" indent="-214313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Except in exceptional circumstance, only </a:t>
            </a:r>
            <a:r>
              <a:rPr lang="en-GB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 a player’s Handicap Index by up to 5.0 strokes above their Low Handicap Index</a:t>
            </a:r>
          </a:p>
          <a:p>
            <a:pPr marL="214313" indent="-214313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</a:t>
            </a:r>
            <a:r>
              <a:rPr lang="en-GB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no limit as to how far downwards </a:t>
            </a:r>
            <a:r>
              <a:rPr lang="en-GB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Handicap Index can be adjusted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B25DFE3-CA23-4563-9A52-E80A6877F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953" y="1044733"/>
            <a:ext cx="1934052" cy="4259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1213C3-D014-437F-A9A9-61F3290E5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12" y="1534835"/>
            <a:ext cx="1380614" cy="31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A74329-A666-409D-9442-780F7DCF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64" y="1268760"/>
            <a:ext cx="4770064" cy="4752528"/>
          </a:xfrm>
        </p:spPr>
        <p:txBody>
          <a:bodyPr/>
          <a:lstStyle/>
          <a:p>
            <a:pPr lvl="0"/>
            <a:r>
              <a:rPr lang="en-GB" sz="1600" dirty="0">
                <a:solidFill>
                  <a:schemeClr val="tx1"/>
                </a:solidFill>
              </a:rPr>
              <a:t>Adjustments can be made by:</a:t>
            </a:r>
          </a:p>
          <a:p>
            <a:pPr lvl="0"/>
            <a:endParaRPr lang="en-GB" sz="16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Resetting the Handicap Index</a:t>
            </a:r>
            <a:r>
              <a:rPr lang="en-GB" sz="1600" dirty="0">
                <a:solidFill>
                  <a:schemeClr val="tx1"/>
                </a:solidFill>
              </a:rPr>
              <a:t> by applying an </a:t>
            </a:r>
            <a:r>
              <a:rPr lang="en-GB" sz="1600" b="1" dirty="0">
                <a:solidFill>
                  <a:schemeClr val="tx1"/>
                </a:solidFill>
              </a:rPr>
              <a:t>adjustment to each of the most recent 20 score differentials </a:t>
            </a:r>
            <a:r>
              <a:rPr lang="en-GB" sz="1600" dirty="0">
                <a:solidFill>
                  <a:schemeClr val="tx1"/>
                </a:solidFill>
              </a:rPr>
              <a:t>in the scoring record, to achieve the chosen Handicap Index, 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pPr defTabSz="197644"/>
            <a:r>
              <a:rPr lang="en-GB" sz="1600" dirty="0">
                <a:solidFill>
                  <a:schemeClr val="tx1"/>
                </a:solidFill>
              </a:rPr>
              <a:t>	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Resetting and/or freezing a Handicap Index for a defined period of time.</a:t>
            </a:r>
          </a:p>
          <a:p>
            <a:pPr lvl="0"/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required, the Handicap Committee should consult with the ZGA H &amp;CR Committee before adjusting a player’s Handicap Index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AEE2B-EBA6-4F7F-9203-FCF62745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Adjusting a Player’s Handicap Index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E49A3E-214A-4FB5-A236-C38A9BBE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9250">
            <a:off x="4941901" y="2353820"/>
            <a:ext cx="3870327" cy="18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F1777C-1DB4-4541-9DE6-1335F42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Applying a Penalty Score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17ADF-1469-46FA-8BEF-9A151F67DE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8085" y="908720"/>
            <a:ext cx="4680144" cy="460851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sz="1600" dirty="0">
                <a:latin typeface="Lucida Sans" panose="020B0602030504020204" pitchFamily="34" charset="0"/>
              </a:rPr>
              <a:t>If a player </a:t>
            </a:r>
            <a:r>
              <a:rPr lang="en-US" sz="1600" b="1" dirty="0">
                <a:latin typeface="Lucida Sans" panose="020B0602030504020204" pitchFamily="34" charset="0"/>
              </a:rPr>
              <a:t>fails to submit a score from an authorized format of play</a:t>
            </a:r>
            <a:r>
              <a:rPr lang="en-US" sz="1600" dirty="0">
                <a:latin typeface="Lucida Sans" panose="020B0602030504020204" pitchFamily="34" charset="0"/>
              </a:rPr>
              <a:t>, the Handicap Committee should </a:t>
            </a:r>
            <a:r>
              <a:rPr lang="en-US" sz="1600" b="1" dirty="0">
                <a:latin typeface="Lucida Sans" panose="020B0602030504020204" pitchFamily="34" charset="0"/>
              </a:rPr>
              <a:t>investigate and take appropriate action.  </a:t>
            </a:r>
          </a:p>
          <a:p>
            <a:r>
              <a:rPr lang="en-GB" sz="1600" b="1" dirty="0">
                <a:latin typeface="Lucida Sans" panose="020B0602030504020204" pitchFamily="34" charset="0"/>
              </a:rPr>
              <a:t>If the reason was valid </a:t>
            </a:r>
            <a:r>
              <a:rPr lang="en-GB" sz="1600" dirty="0">
                <a:latin typeface="Lucida Sans" panose="020B0602030504020204" pitchFamily="34" charset="0"/>
              </a:rPr>
              <a:t>and an acceptable score is still discoverable, that </a:t>
            </a:r>
            <a:r>
              <a:rPr lang="en-GB" sz="1600" b="1" dirty="0">
                <a:latin typeface="Lucida Sans" panose="020B0602030504020204" pitchFamily="34" charset="0"/>
              </a:rPr>
              <a:t>score will be posted.</a:t>
            </a:r>
          </a:p>
          <a:p>
            <a:r>
              <a:rPr lang="en-GB" sz="1600" b="1" dirty="0">
                <a:latin typeface="Lucida Sans" panose="020B0602030504020204" pitchFamily="34" charset="0"/>
              </a:rPr>
              <a:t>If there was no valid reason </a:t>
            </a:r>
            <a:r>
              <a:rPr lang="en-GB" sz="1600" dirty="0">
                <a:latin typeface="Lucida Sans" panose="020B0602030504020204" pitchFamily="34" charset="0"/>
              </a:rPr>
              <a:t>and an acceptable score is discoverable, that </a:t>
            </a:r>
            <a:r>
              <a:rPr lang="en-GB" sz="1600" b="1" dirty="0">
                <a:latin typeface="Lucida Sans" panose="020B0602030504020204" pitchFamily="34" charset="0"/>
              </a:rPr>
              <a:t>score will be posted. If it was after 24 hours of play a penalty score will be automatically applied.  </a:t>
            </a:r>
          </a:p>
          <a:p>
            <a:r>
              <a:rPr lang="en-GB" sz="1600" b="1" dirty="0">
                <a:latin typeface="Lucida Sans" panose="020B0602030504020204" pitchFamily="34" charset="0"/>
              </a:rPr>
              <a:t>If the score is not discoverable</a:t>
            </a:r>
            <a:r>
              <a:rPr lang="en-GB" sz="1600" dirty="0">
                <a:latin typeface="Lucida Sans" panose="020B0602030504020204" pitchFamily="34" charset="0"/>
              </a:rPr>
              <a:t>, a </a:t>
            </a:r>
            <a:r>
              <a:rPr lang="en-GB" sz="1600" b="1" dirty="0">
                <a:latin typeface="Lucida Sans" panose="020B0602030504020204" pitchFamily="34" charset="0"/>
              </a:rPr>
              <a:t>penalty score may be posted</a:t>
            </a:r>
            <a:r>
              <a:rPr lang="en-GB" sz="1600" dirty="0">
                <a:latin typeface="Lucida Sans" panose="020B0602030504020204" pitchFamily="34" charset="0"/>
              </a:rPr>
              <a:t>.</a:t>
            </a:r>
          </a:p>
          <a:p>
            <a:r>
              <a:rPr lang="en-GB" sz="1600" dirty="0">
                <a:latin typeface="Lucida Sans" panose="020B0602030504020204" pitchFamily="34" charset="0"/>
              </a:rPr>
              <a:t>In the most </a:t>
            </a:r>
            <a:r>
              <a:rPr lang="en-GB" sz="1600" b="1" dirty="0">
                <a:latin typeface="Lucida Sans" panose="020B0602030504020204" pitchFamily="34" charset="0"/>
              </a:rPr>
              <a:t>serious cases</a:t>
            </a:r>
            <a:r>
              <a:rPr lang="en-GB" sz="1600" dirty="0">
                <a:latin typeface="Lucida Sans" panose="020B0602030504020204" pitchFamily="34" charset="0"/>
              </a:rPr>
              <a:t>, such as </a:t>
            </a:r>
            <a:r>
              <a:rPr lang="en-GB" sz="1600" b="1" dirty="0">
                <a:latin typeface="Lucida Sans" panose="020B0602030504020204" pitchFamily="34" charset="0"/>
              </a:rPr>
              <a:t>repeated failure to submit acceptable scores</a:t>
            </a:r>
            <a:r>
              <a:rPr lang="en-GB" sz="1600" dirty="0">
                <a:latin typeface="Lucida Sans" panose="020B0602030504020204" pitchFamily="34" charset="0"/>
              </a:rPr>
              <a:t>, the Committee has discretion to apply </a:t>
            </a:r>
            <a:r>
              <a:rPr lang="en-GB" sz="1600" b="1" dirty="0">
                <a:latin typeface="Lucida Sans" panose="020B0602030504020204" pitchFamily="34" charset="0"/>
              </a:rPr>
              <a:t>additional penalty scores, reset the player’s Handicap Index </a:t>
            </a:r>
            <a:r>
              <a:rPr lang="en-GB" sz="1600" dirty="0">
                <a:latin typeface="Lucida Sans" panose="020B0602030504020204" pitchFamily="34" charset="0"/>
              </a:rPr>
              <a:t>or consider other </a:t>
            </a:r>
            <a:r>
              <a:rPr lang="en-GB" sz="1600" b="1" dirty="0">
                <a:latin typeface="Lucida Sans" panose="020B0602030504020204" pitchFamily="34" charset="0"/>
              </a:rPr>
              <a:t>disciplinary procedures</a:t>
            </a:r>
            <a:r>
              <a:rPr lang="en-GB" sz="1600" dirty="0">
                <a:latin typeface="Lucida Sans" panose="020B0602030504020204" pitchFamily="34" charset="0"/>
              </a:rPr>
              <a:t>.</a:t>
            </a:r>
          </a:p>
          <a:p>
            <a:endParaRPr lang="en-GB" sz="1600" dirty="0">
              <a:latin typeface="Lucida Sans" panose="020B0602030504020204" pitchFamily="34" charset="0"/>
            </a:endParaRPr>
          </a:p>
          <a:p>
            <a:endParaRPr lang="en-GB" sz="1600" dirty="0">
              <a:latin typeface="Lucida Sans" panose="020B0602030504020204" pitchFamily="34" charset="0"/>
            </a:endParaRPr>
          </a:p>
          <a:p>
            <a:endParaRPr lang="en-US" sz="1600" dirty="0">
              <a:latin typeface="Lucida Sans" panose="020B0602030504020204" pitchFamily="34" charset="0"/>
            </a:endParaRPr>
          </a:p>
          <a:p>
            <a:endParaRPr lang="en-US" sz="1350" dirty="0">
              <a:latin typeface="Lucida Sans" panose="020B0602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8120AB-F29D-410C-823A-127D505A8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475" y="2122315"/>
            <a:ext cx="3250961" cy="2234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120B31-201B-42DD-A22B-BFBB0A91488A}"/>
              </a:ext>
            </a:extLst>
          </p:cNvPr>
          <p:cNvSpPr txBox="1"/>
          <p:nvPr/>
        </p:nvSpPr>
        <p:spPr>
          <a:xfrm rot="21119100">
            <a:off x="7042051" y="2628720"/>
            <a:ext cx="10663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PENALTY</a:t>
            </a: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Comic Sans MS" panose="030F0702030302020204" pitchFamily="66" charset="0"/>
              </a:rPr>
              <a:t>SCORE</a:t>
            </a:r>
          </a:p>
        </p:txBody>
      </p:sp>
    </p:spTree>
    <p:extLst>
      <p:ext uri="{BB962C8B-B14F-4D97-AF65-F5344CB8AC3E}">
        <p14:creationId xmlns:p14="http://schemas.microsoft.com/office/powerpoint/2010/main" val="37294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A3033B-3B5F-46A2-B879-E386EBE1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59" y="1196752"/>
            <a:ext cx="4544123" cy="4608512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 player’s </a:t>
            </a:r>
            <a:r>
              <a:rPr lang="en-US" sz="1600" b="1" dirty="0">
                <a:solidFill>
                  <a:schemeClr val="tx1"/>
                </a:solidFill>
              </a:rPr>
              <a:t>Handicap Index should be withdrawn </a:t>
            </a:r>
            <a:r>
              <a:rPr lang="en-US" sz="1600" dirty="0">
                <a:solidFill>
                  <a:schemeClr val="tx1"/>
                </a:solidFill>
              </a:rPr>
              <a:t>if they </a:t>
            </a:r>
            <a:r>
              <a:rPr lang="en-US" sz="1600" b="1" dirty="0">
                <a:solidFill>
                  <a:schemeClr val="tx1"/>
                </a:solidFill>
              </a:rPr>
              <a:t>deliberately or repeatedly fail to comply with their responsibilities under the Rules of Handicapping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 player must </a:t>
            </a:r>
            <a:r>
              <a:rPr lang="en-US" sz="1600" b="1" dirty="0">
                <a:solidFill>
                  <a:schemeClr val="tx1"/>
                </a:solidFill>
              </a:rPr>
              <a:t>be notified of the period of Handicap Index withdrawal </a:t>
            </a:r>
            <a:r>
              <a:rPr lang="en-US" sz="1600" dirty="0">
                <a:solidFill>
                  <a:schemeClr val="tx1"/>
                </a:solidFill>
              </a:rPr>
              <a:t>and any additional conditions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dirty="0">
                <a:solidFill>
                  <a:schemeClr val="tx1"/>
                </a:solidFill>
              </a:rPr>
              <a:t>withdrawal</a:t>
            </a:r>
            <a:r>
              <a:rPr lang="en-US" sz="1600" dirty="0">
                <a:solidFill>
                  <a:schemeClr val="tx1"/>
                </a:solidFill>
              </a:rPr>
              <a:t> of a player’s </a:t>
            </a:r>
            <a:r>
              <a:rPr lang="en-US" sz="1600" b="1" dirty="0">
                <a:solidFill>
                  <a:schemeClr val="tx1"/>
                </a:solidFill>
              </a:rPr>
              <a:t>Handicap Index </a:t>
            </a:r>
            <a:r>
              <a:rPr lang="en-US" sz="1600" dirty="0">
                <a:solidFill>
                  <a:schemeClr val="tx1"/>
                </a:solidFill>
              </a:rPr>
              <a:t>should be applied only </a:t>
            </a:r>
            <a:r>
              <a:rPr lang="en-US" sz="1600" b="1" dirty="0">
                <a:solidFill>
                  <a:schemeClr val="tx1"/>
                </a:solidFill>
              </a:rPr>
              <a:t>after the player has been informed </a:t>
            </a:r>
            <a:r>
              <a:rPr lang="en-US" sz="1600" dirty="0">
                <a:solidFill>
                  <a:schemeClr val="tx1"/>
                </a:solidFill>
              </a:rPr>
              <a:t>and has had an opportunity to respond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This process will be handled by the Club’s Handicap Committee.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D61EB83-9472-4895-8D8C-8DEAD12C2CD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" r="561"/>
          <a:stretch>
            <a:fillRect/>
          </a:stretch>
        </p:blipFill>
        <p:spPr>
          <a:xfrm>
            <a:off x="5334000" y="1782941"/>
            <a:ext cx="3255227" cy="329211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B5337C-DADD-4800-A07E-85CAE0AE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Withdrawing a Handicap Index</a:t>
            </a:r>
          </a:p>
        </p:txBody>
      </p:sp>
    </p:spTree>
    <p:extLst>
      <p:ext uri="{BB962C8B-B14F-4D97-AF65-F5344CB8AC3E}">
        <p14:creationId xmlns:p14="http://schemas.microsoft.com/office/powerpoint/2010/main" val="1511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225C29-0E73-4839-80FA-31269CE7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35" y="2064258"/>
            <a:ext cx="4544123" cy="3292117"/>
          </a:xfrm>
        </p:spPr>
        <p:txBody>
          <a:bodyPr anchor="t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Lucida Sans"/>
              </a:rPr>
              <a:t>Reinstatement of a player’s Handicap Index will be required when a player’s Handicap Index has been withdrawn for a period of time, after which it will become eligible to be reinstated. 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8F4C-0369-4CC3-B5FB-C13C6741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Reinstating a Handicap Index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8F9075-5B3A-4A5F-9133-16E721CE7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92" y="2138476"/>
            <a:ext cx="3771900" cy="25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2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081E-86ED-49F9-AF12-D219E484F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56624"/>
          </a:xfrm>
        </p:spPr>
        <p:txBody>
          <a:bodyPr>
            <a:normAutofit/>
          </a:bodyPr>
          <a:lstStyle/>
          <a:p>
            <a:r>
              <a:rPr lang="en-ZA" sz="3600" b="1" dirty="0"/>
              <a:t>Standardization of Handicaps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75B1-EE60-48F1-92B8-3341B7291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805264"/>
          </a:xfrm>
        </p:spPr>
        <p:txBody>
          <a:bodyPr>
            <a:noAutofit/>
          </a:bodyPr>
          <a:lstStyle/>
          <a:p>
            <a:endParaRPr lang="en-ZA" sz="2600" b="1" dirty="0"/>
          </a:p>
          <a:p>
            <a:r>
              <a:rPr lang="en-ZA" sz="2600" b="1" dirty="0"/>
              <a:t>Switch over </a:t>
            </a:r>
            <a:r>
              <a:rPr lang="en-ZA" sz="2600" dirty="0"/>
              <a:t>from </a:t>
            </a:r>
            <a:r>
              <a:rPr lang="en-ZA" sz="2600" b="1" dirty="0"/>
              <a:t>Handicaps to HI </a:t>
            </a:r>
            <a:r>
              <a:rPr lang="en-ZA" sz="2600" dirty="0"/>
              <a:t>– Midnight</a:t>
            </a:r>
          </a:p>
          <a:p>
            <a:r>
              <a:rPr lang="en-ZA" sz="2600" b="1" dirty="0"/>
              <a:t>Full recalculation of Score Differentials </a:t>
            </a:r>
            <a:r>
              <a:rPr lang="en-ZA" sz="2600" dirty="0"/>
              <a:t>of </a:t>
            </a:r>
            <a:r>
              <a:rPr lang="en-ZA" sz="2600" b="1" dirty="0"/>
              <a:t>last 20 </a:t>
            </a:r>
            <a:r>
              <a:rPr lang="en-ZA" sz="2600" dirty="0"/>
              <a:t>scores entered, incorporating the </a:t>
            </a:r>
            <a:r>
              <a:rPr lang="en-ZA" sz="2600" b="1" dirty="0"/>
              <a:t>CR and SR of the courses played</a:t>
            </a:r>
          </a:p>
          <a:p>
            <a:r>
              <a:rPr lang="en-ZA" sz="2600" b="1" dirty="0"/>
              <a:t>Ave of 8 best </a:t>
            </a:r>
            <a:r>
              <a:rPr lang="en-ZA" sz="2600" dirty="0"/>
              <a:t>Score Differentials =  </a:t>
            </a:r>
            <a:r>
              <a:rPr lang="en-ZA" sz="2600" b="1" dirty="0"/>
              <a:t>HI</a:t>
            </a:r>
            <a:r>
              <a:rPr lang="en-ZA" sz="2600" dirty="0"/>
              <a:t> (Handicap Index), which will be on the HNA/Handicap web site and the mobile app.</a:t>
            </a:r>
          </a:p>
          <a:p>
            <a:r>
              <a:rPr lang="en-ZA" sz="2600" dirty="0"/>
              <a:t>The </a:t>
            </a:r>
            <a:r>
              <a:rPr lang="en-ZA" sz="2600" b="1" dirty="0"/>
              <a:t>HI will </a:t>
            </a:r>
            <a:r>
              <a:rPr lang="en-ZA" sz="2600" dirty="0"/>
              <a:t>most likely </a:t>
            </a:r>
            <a:r>
              <a:rPr lang="en-ZA" sz="2600" b="1" dirty="0"/>
              <a:t>be lower </a:t>
            </a:r>
            <a:r>
              <a:rPr lang="en-ZA" sz="2600" dirty="0"/>
              <a:t>than the current handicap. </a:t>
            </a:r>
          </a:p>
          <a:p>
            <a:r>
              <a:rPr lang="en-ZA" sz="2600" b="1" dirty="0">
                <a:solidFill>
                  <a:srgbClr val="FF0000"/>
                </a:solidFill>
              </a:rPr>
              <a:t>An example follows, </a:t>
            </a:r>
            <a:r>
              <a:rPr lang="en-ZA" sz="2600" dirty="0">
                <a:solidFill>
                  <a:srgbClr val="FF0000"/>
                </a:solidFill>
              </a:rPr>
              <a:t>using </a:t>
            </a:r>
            <a:r>
              <a:rPr lang="en-ZA" sz="2600" b="1" dirty="0">
                <a:solidFill>
                  <a:srgbClr val="FF0000"/>
                </a:solidFill>
              </a:rPr>
              <a:t>only 3 differentials</a:t>
            </a:r>
            <a:r>
              <a:rPr lang="en-ZA" sz="2600" dirty="0">
                <a:solidFill>
                  <a:srgbClr val="FF0000"/>
                </a:solidFill>
              </a:rPr>
              <a:t>, to illustrate </a:t>
            </a:r>
            <a:r>
              <a:rPr lang="en-ZA" sz="2600" b="1" dirty="0">
                <a:solidFill>
                  <a:srgbClr val="FF0000"/>
                </a:solidFill>
              </a:rPr>
              <a:t>why 2 golfers </a:t>
            </a:r>
            <a:r>
              <a:rPr lang="en-ZA" sz="2600" dirty="0">
                <a:solidFill>
                  <a:srgbClr val="FF0000"/>
                </a:solidFill>
              </a:rPr>
              <a:t>with the </a:t>
            </a:r>
            <a:r>
              <a:rPr lang="en-ZA" sz="2600" b="1" dirty="0">
                <a:solidFill>
                  <a:srgbClr val="FF0000"/>
                </a:solidFill>
              </a:rPr>
              <a:t>same handicap before  </a:t>
            </a:r>
            <a:r>
              <a:rPr lang="en-ZA" sz="2600" dirty="0">
                <a:solidFill>
                  <a:srgbClr val="FF0000"/>
                </a:solidFill>
              </a:rPr>
              <a:t>may have </a:t>
            </a:r>
            <a:r>
              <a:rPr lang="en-ZA" sz="2600" b="1" dirty="0">
                <a:solidFill>
                  <a:srgbClr val="FF0000"/>
                </a:solidFill>
              </a:rPr>
              <a:t>different HI’s </a:t>
            </a:r>
            <a:r>
              <a:rPr lang="en-ZA" sz="2600" dirty="0">
                <a:solidFill>
                  <a:srgbClr val="FF0000"/>
                </a:solidFill>
              </a:rPr>
              <a:t>after the standardization run.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4B1FA-B9F0-499B-9F28-A74E7839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16834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380FC-CE42-44A2-B87B-E3C776B4E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determine the </a:t>
            </a:r>
            <a:r>
              <a:rPr lang="en-US" b="1" dirty="0">
                <a:solidFill>
                  <a:schemeClr val="tx1"/>
                </a:solidFill>
              </a:rPr>
              <a:t>level of Handicap Index at which the player is to be reinstated</a:t>
            </a:r>
            <a:r>
              <a:rPr lang="en-US" dirty="0">
                <a:solidFill>
                  <a:schemeClr val="tx1"/>
                </a:solidFill>
              </a:rPr>
              <a:t>, the Handicap Committee may wish to consider: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Reinstating the Handicap Index</a:t>
            </a:r>
            <a:r>
              <a:rPr lang="en-US" dirty="0">
                <a:solidFill>
                  <a:schemeClr val="tx1"/>
                </a:solidFill>
              </a:rPr>
              <a:t> at </a:t>
            </a:r>
            <a:r>
              <a:rPr lang="en-US" b="1" dirty="0">
                <a:solidFill>
                  <a:schemeClr val="tx1"/>
                </a:solidFill>
              </a:rPr>
              <a:t>a level that the Handicap Committee feels is currently reflective of the player’s demonstrated ability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Applying the handicap allocation procedure as if the player were </a:t>
            </a:r>
            <a:r>
              <a:rPr lang="en-US" b="1" dirty="0">
                <a:solidFill>
                  <a:schemeClr val="tx1"/>
                </a:solidFill>
              </a:rPr>
              <a:t>new to the sport</a:t>
            </a:r>
            <a:r>
              <a:rPr lang="en-US" dirty="0">
                <a:solidFill>
                  <a:schemeClr val="tx1"/>
                </a:solidFill>
              </a:rPr>
              <a:t>, 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Reinstating the </a:t>
            </a:r>
            <a:r>
              <a:rPr lang="en-US" b="1" dirty="0">
                <a:solidFill>
                  <a:schemeClr val="tx1"/>
                </a:solidFill>
              </a:rPr>
              <a:t>last recorded Handicap Index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The Handicap Committee must monitor the player’s Handicap Index closely over subsequent rounds and, where required, makes appropriate adjustments. 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2091EA-4AC7-41FA-9DC6-FCB94D8B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Considerations When Reinstating a Handicap Index</a:t>
            </a: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C31E7F3B-CFE9-447A-8AB0-F735F30FA2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1" r="561"/>
          <a:stretch>
            <a:fillRect/>
          </a:stretch>
        </p:blipFill>
        <p:spPr>
          <a:xfrm>
            <a:off x="5196671" y="1807729"/>
            <a:ext cx="3458385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E40CB7-D782-4106-995D-C95394CD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71" y="908720"/>
            <a:ext cx="4273705" cy="5328592"/>
          </a:xfrm>
        </p:spPr>
        <p:txBody>
          <a:bodyPr anchor="t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Lucida Sans"/>
              </a:rPr>
              <a:t>The Committee in charge of a competition may set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eligibility conditions within their Terms </a:t>
            </a:r>
            <a:r>
              <a:rPr lang="en-US" sz="1600" b="1">
                <a:solidFill>
                  <a:schemeClr val="tx1"/>
                </a:solidFill>
                <a:latin typeface="Lucida Sans"/>
              </a:rPr>
              <a:t>of 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Competition. </a:t>
            </a:r>
          </a:p>
          <a:p>
            <a:endParaRPr lang="en-US" sz="1600" b="1" dirty="0">
              <a:solidFill>
                <a:schemeClr val="tx1"/>
              </a:solidFill>
              <a:latin typeface="Lucida Sans"/>
            </a:endParaRPr>
          </a:p>
          <a:p>
            <a:r>
              <a:rPr lang="en-US" sz="1600" dirty="0">
                <a:solidFill>
                  <a:schemeClr val="tx1"/>
                </a:solidFill>
                <a:latin typeface="Lucida Sans"/>
              </a:rPr>
              <a:t>For example: </a:t>
            </a:r>
            <a:endParaRPr lang="en-US" sz="1600" dirty="0">
              <a:solidFill>
                <a:schemeClr val="tx1"/>
              </a:solidFill>
            </a:endParaRPr>
          </a:p>
          <a:p>
            <a:pPr marL="558404" lvl="2" indent="-214313"/>
            <a:r>
              <a:rPr lang="en-US" sz="1600" dirty="0">
                <a:solidFill>
                  <a:schemeClr val="tx1"/>
                </a:solidFill>
                <a:latin typeface="Lucida Sans"/>
              </a:rPr>
              <a:t>A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maximum Handicap Index limit for entry.</a:t>
            </a:r>
          </a:p>
          <a:p>
            <a:pPr marL="558404" lvl="2" indent="-214313"/>
            <a:r>
              <a:rPr lang="en-US" sz="1600" b="1" dirty="0">
                <a:solidFill>
                  <a:schemeClr val="tx1"/>
                </a:solidFill>
                <a:latin typeface="Lucida Sans"/>
              </a:rPr>
              <a:t>A maximum Course Handicap limit for entry</a:t>
            </a:r>
          </a:p>
          <a:p>
            <a:pPr marL="558404" lvl="2" indent="-214313"/>
            <a:r>
              <a:rPr lang="en-US" sz="1600" dirty="0">
                <a:solidFill>
                  <a:schemeClr val="tx1"/>
                </a:solidFill>
                <a:latin typeface="Lucida Sans"/>
              </a:rPr>
              <a:t>A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maximum Playing Handicap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.</a:t>
            </a:r>
          </a:p>
          <a:p>
            <a:pPr marL="558404" lvl="2" indent="-214313"/>
            <a:endParaRPr lang="en-US" sz="1600" dirty="0">
              <a:solidFill>
                <a:schemeClr val="tx1"/>
              </a:solidFill>
              <a:latin typeface="Lucida Sans"/>
            </a:endParaRPr>
          </a:p>
          <a:p>
            <a:pPr marL="0" lvl="2" indent="0">
              <a:buNone/>
            </a:pPr>
            <a:r>
              <a:rPr lang="en-US" sz="1600" dirty="0">
                <a:solidFill>
                  <a:schemeClr val="tx1"/>
                </a:solidFill>
                <a:latin typeface="Lucida Sans"/>
              </a:rPr>
              <a:t>A Committee may also set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the Playing Handicap f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or a player:</a:t>
            </a:r>
          </a:p>
          <a:p>
            <a:pPr marL="602456" lvl="2" indent="-214313"/>
            <a:r>
              <a:rPr lang="en-US" sz="1600" dirty="0">
                <a:solidFill>
                  <a:schemeClr val="tx1"/>
                </a:solidFill>
                <a:latin typeface="Lucida Sans"/>
              </a:rPr>
              <a:t>If it has not been updated since the last round was played, or</a:t>
            </a:r>
          </a:p>
          <a:p>
            <a:pPr marL="602456" lvl="2" indent="-214313"/>
            <a:r>
              <a:rPr lang="en-US" sz="1600" dirty="0">
                <a:solidFill>
                  <a:schemeClr val="tx1"/>
                </a:solidFill>
                <a:latin typeface="Lucida Sans"/>
              </a:rPr>
              <a:t>If there </a:t>
            </a:r>
            <a:r>
              <a:rPr lang="en-US" sz="1600" b="1" dirty="0">
                <a:solidFill>
                  <a:schemeClr val="tx1"/>
                </a:solidFill>
                <a:latin typeface="Lucida Sans"/>
              </a:rPr>
              <a:t>is evidence to suggest that the Handicap Index </a:t>
            </a:r>
            <a:r>
              <a:rPr lang="en-US" sz="1600" dirty="0">
                <a:solidFill>
                  <a:schemeClr val="tx1"/>
                </a:solidFill>
                <a:latin typeface="Lucida Sans"/>
              </a:rPr>
              <a:t>does not reflect their ability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53D170E-5D79-4D4F-82DF-87117FE4103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141" y="1693591"/>
            <a:ext cx="3324179" cy="332417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A55754-24EC-4F3F-9773-23DC39AE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Competition Committee</a:t>
            </a:r>
          </a:p>
        </p:txBody>
      </p:sp>
    </p:spTree>
    <p:extLst>
      <p:ext uri="{BB962C8B-B14F-4D97-AF65-F5344CB8AC3E}">
        <p14:creationId xmlns:p14="http://schemas.microsoft.com/office/powerpoint/2010/main" val="34654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4EDDF6-5BF6-45DB-A01B-0BF7D476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79" y="2011401"/>
            <a:ext cx="4195906" cy="329211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Where a player is required to </a:t>
            </a:r>
            <a:r>
              <a:rPr lang="en-US" sz="1600" b="1" dirty="0">
                <a:solidFill>
                  <a:schemeClr val="tx1"/>
                </a:solidFill>
              </a:rPr>
              <a:t>compete with a Playing Handicap not calculated directly from their current Handicap Index –</a:t>
            </a:r>
            <a:r>
              <a:rPr lang="en-US" sz="1600" dirty="0">
                <a:solidFill>
                  <a:schemeClr val="tx1"/>
                </a:solidFill>
              </a:rPr>
              <a:t> that </a:t>
            </a:r>
            <a:r>
              <a:rPr lang="en-US" sz="1600" b="1" dirty="0">
                <a:solidFill>
                  <a:schemeClr val="tx1"/>
                </a:solidFill>
              </a:rPr>
              <a:t>Playing Handicap is only relevant for competition purposes.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When updating the player’s Handicap Index, the correct </a:t>
            </a:r>
            <a:r>
              <a:rPr lang="en-US" sz="1600" b="1" dirty="0">
                <a:solidFill>
                  <a:schemeClr val="tx1"/>
                </a:solidFill>
              </a:rPr>
              <a:t>Course Handicap should be used </a:t>
            </a:r>
            <a:r>
              <a:rPr lang="en-US" sz="1600" dirty="0">
                <a:solidFill>
                  <a:schemeClr val="tx1"/>
                </a:solidFill>
              </a:rPr>
              <a:t>to determine the </a:t>
            </a:r>
            <a:r>
              <a:rPr lang="en-US" sz="1600" b="1" dirty="0">
                <a:solidFill>
                  <a:schemeClr val="tx1"/>
                </a:solidFill>
              </a:rPr>
              <a:t>Adjusted Gross Score </a:t>
            </a:r>
            <a:r>
              <a:rPr lang="en-US" sz="1600" dirty="0">
                <a:solidFill>
                  <a:schemeClr val="tx1"/>
                </a:solidFill>
              </a:rPr>
              <a:t>to be submitted for handicapping purposes.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8B260A-248B-45F9-B487-DB001F5A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Terms of Competition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5974F4FF-3A55-4184-B591-DE500EC84B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863" y="1549569"/>
            <a:ext cx="347472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342901" y="5257801"/>
            <a:ext cx="8455619" cy="23987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91696B3-51D2-432E-A246-A5BE74A8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Multi-round Competitions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930E-3988-4FA3-A622-D4F6FBE8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983012"/>
            <a:ext cx="4777682" cy="4945346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For competitions played on the same day or consecutive days, it is </a:t>
            </a:r>
            <a:r>
              <a:rPr lang="en-US" sz="1600" b="1" dirty="0">
                <a:solidFill>
                  <a:schemeClr val="tx1"/>
                </a:solidFill>
              </a:rPr>
              <a:t>strongly recommended that the Handicap Index used at the start of the competition is used for the duration of the event.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This is for ease of competition administration purposes.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This provision should be stated clearly in the Terms of the Competition.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Scores should still be posted by the end of each day.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587508-5454-4680-A033-54312F10A1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703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E49C-0EA2-4DF5-AD13-4387A809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144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Responsibility of Committees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F676D-D280-495E-838B-8112A8C4E9FE}"/>
              </a:ext>
            </a:extLst>
          </p:cNvPr>
          <p:cNvSpPr txBox="1"/>
          <p:nvPr/>
        </p:nvSpPr>
        <p:spPr>
          <a:xfrm>
            <a:off x="340810" y="1196752"/>
            <a:ext cx="8197400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Lucida Sans" panose="020B0602030504020204" pitchFamily="34" charset="0"/>
              </a:rPr>
              <a:t>Ensuring scores are submitted promptly </a:t>
            </a:r>
            <a:r>
              <a:rPr lang="en-GB" sz="1600" dirty="0">
                <a:latin typeface="Lucida Sans" panose="020B0602030504020204" pitchFamily="34" charset="0"/>
              </a:rPr>
              <a:t>after round or by end of day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Lucida Sans" panose="020B0602030504020204" pitchFamily="34" charset="0"/>
              </a:rPr>
              <a:t>Review and Act on Management reports </a:t>
            </a:r>
            <a:r>
              <a:rPr lang="en-GB" sz="1600" dirty="0">
                <a:latin typeface="Lucida Sans" panose="020B0602030504020204" pitchFamily="34" charset="0"/>
              </a:rPr>
              <a:t>received from HNA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ucida Sans" panose="020B0602030504020204" pitchFamily="34" charset="0"/>
              </a:rPr>
              <a:t>Conducting </a:t>
            </a:r>
            <a:r>
              <a:rPr lang="en-GB" sz="1600" b="1" dirty="0">
                <a:latin typeface="Lucida Sans" panose="020B0602030504020204" pitchFamily="34" charset="0"/>
              </a:rPr>
              <a:t>Handicap Reviews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ucida Sans" panose="020B0602030504020204" pitchFamily="34" charset="0"/>
              </a:rPr>
              <a:t>Establishing </a:t>
            </a:r>
            <a:r>
              <a:rPr lang="en-GB" sz="1600" b="1" dirty="0">
                <a:latin typeface="Lucida Sans" panose="020B0602030504020204" pitchFamily="34" charset="0"/>
              </a:rPr>
              <a:t>Terms of Competition </a:t>
            </a:r>
            <a:r>
              <a:rPr lang="en-GB" sz="1600" dirty="0">
                <a:latin typeface="Lucida Sans" panose="020B0602030504020204" pitchFamily="34" charset="0"/>
              </a:rPr>
              <a:t>with information about </a:t>
            </a:r>
            <a:r>
              <a:rPr lang="en-GB" sz="1600" b="1" dirty="0">
                <a:latin typeface="Lucida Sans" panose="020B0602030504020204" pitchFamily="34" charset="0"/>
              </a:rPr>
              <a:t>Handicap Index or Playing Handicap</a:t>
            </a:r>
            <a:r>
              <a:rPr lang="en-GB" sz="1600" dirty="0">
                <a:latin typeface="Lucida Sans" panose="020B0602030504020204" pitchFamily="34" charset="0"/>
              </a:rPr>
              <a:t> to use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Lucida Sans" panose="020B0602030504020204" pitchFamily="34" charset="0"/>
              </a:rPr>
              <a:t>Acting as Home Club </a:t>
            </a:r>
            <a:r>
              <a:rPr lang="en-GB" sz="1600" dirty="0">
                <a:latin typeface="Lucida Sans" panose="020B0602030504020204" pitchFamily="34" charset="0"/>
              </a:rPr>
              <a:t>or </a:t>
            </a:r>
            <a:r>
              <a:rPr lang="en-GB" sz="1600" b="1" dirty="0">
                <a:latin typeface="Lucida Sans" panose="020B0602030504020204" pitchFamily="34" charset="0"/>
              </a:rPr>
              <a:t>collaborating with a player’s Home Club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Lucida Sans" panose="020B0602030504020204" pitchFamily="34" charset="0"/>
              </a:rPr>
              <a:t>Understanding rights and responsibilities</a:t>
            </a:r>
            <a:r>
              <a:rPr lang="en-GB" sz="1600" dirty="0">
                <a:latin typeface="Lucida Sans" panose="020B0602030504020204" pitchFamily="34" charset="0"/>
              </a:rPr>
              <a:t> as </a:t>
            </a:r>
            <a:r>
              <a:rPr lang="en-GB" sz="1600" b="1" dirty="0">
                <a:latin typeface="Lucida Sans" panose="020B0602030504020204" pitchFamily="34" charset="0"/>
              </a:rPr>
              <a:t>delegated by ZGA</a:t>
            </a:r>
          </a:p>
          <a:p>
            <a:endParaRPr lang="en-GB" sz="1600" dirty="0">
              <a:latin typeface="Lucida Sans" panose="020B0602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5D5A563E-41CE-4D9A-9034-CDE30BBA3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455759"/>
            <a:ext cx="5249135" cy="142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11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6565-59BA-4DA8-962C-BC2C715D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ZA" dirty="0"/>
              <a:t>Golfer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73E19-54D6-470E-A50D-37C417BE1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609"/>
            <a:ext cx="8229600" cy="5082556"/>
          </a:xfrm>
        </p:spPr>
        <p:txBody>
          <a:bodyPr>
            <a:normAutofit/>
          </a:bodyPr>
          <a:lstStyle/>
          <a:p>
            <a:r>
              <a:rPr lang="en-ZA" dirty="0"/>
              <a:t>Play in accordance with the Rules of Golf</a:t>
            </a:r>
          </a:p>
          <a:p>
            <a:r>
              <a:rPr lang="en-ZA" dirty="0"/>
              <a:t>Play in accordance with the Rules of Handicapping to ensure acceptable scores</a:t>
            </a:r>
          </a:p>
          <a:p>
            <a:r>
              <a:rPr lang="en-ZA" dirty="0"/>
              <a:t>Enter Adjusted Gross Score as soon as possible but before midnight on day of play</a:t>
            </a:r>
          </a:p>
          <a:p>
            <a:r>
              <a:rPr lang="en-ZA" dirty="0"/>
              <a:t>Be responsible for peer review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E930C-49C8-434D-B00F-9DB9723F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411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1431-3AE1-435E-A404-9E572DAB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857232"/>
          </a:xfrm>
        </p:spPr>
        <p:txBody>
          <a:bodyPr>
            <a:normAutofit/>
          </a:bodyPr>
          <a:lstStyle/>
          <a:p>
            <a:r>
              <a:rPr lang="en-ZA" sz="3600" b="1" dirty="0"/>
              <a:t>Same Hcp Before , Different HI After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0035-1BA4-4BB9-AED6-962C75D46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62916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            Players - </a:t>
            </a:r>
            <a:r>
              <a:rPr lang="en-ZA" b="1" dirty="0"/>
              <a:t>A</a:t>
            </a:r>
            <a:r>
              <a:rPr lang="en-ZA" dirty="0"/>
              <a:t> &amp; </a:t>
            </a:r>
            <a:r>
              <a:rPr lang="en-ZA" b="1" dirty="0"/>
              <a:t>B</a:t>
            </a:r>
            <a:r>
              <a:rPr lang="en-ZA" dirty="0"/>
              <a:t>- both current Hcp 15</a:t>
            </a:r>
          </a:p>
          <a:p>
            <a:pPr marL="0" indent="0">
              <a:buNone/>
            </a:pPr>
            <a:r>
              <a:rPr lang="en-ZA" dirty="0"/>
              <a:t>            Courses below : Par 72 and course ratings of 72</a:t>
            </a:r>
          </a:p>
          <a:p>
            <a:pPr marL="0" indent="0">
              <a:buNone/>
            </a:pPr>
            <a:r>
              <a:rPr lang="en-ZA" dirty="0"/>
              <a:t>                    </a:t>
            </a:r>
            <a:r>
              <a:rPr lang="en-ZA" b="1" dirty="0"/>
              <a:t>Payer A                                 Player 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E96C9-2504-4435-B3AA-C6361E7D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2CA8AD-8787-4224-8FC1-182318FB32C2}"/>
              </a:ext>
            </a:extLst>
          </p:cNvPr>
          <p:cNvGraphicFramePr>
            <a:graphicFrameLocks noGrp="1"/>
          </p:cNvGraphicFramePr>
          <p:nvPr/>
        </p:nvGraphicFramePr>
        <p:xfrm>
          <a:off x="4604822" y="2636912"/>
          <a:ext cx="4539181" cy="3056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282">
                  <a:extLst>
                    <a:ext uri="{9D8B030D-6E8A-4147-A177-3AD203B41FA5}">
                      <a16:colId xmlns:a16="http://schemas.microsoft.com/office/drawing/2014/main" val="2759056181"/>
                    </a:ext>
                  </a:extLst>
                </a:gridCol>
                <a:gridCol w="723192">
                  <a:extLst>
                    <a:ext uri="{9D8B030D-6E8A-4147-A177-3AD203B41FA5}">
                      <a16:colId xmlns:a16="http://schemas.microsoft.com/office/drawing/2014/main" val="499290935"/>
                    </a:ext>
                  </a:extLst>
                </a:gridCol>
                <a:gridCol w="1097035">
                  <a:extLst>
                    <a:ext uri="{9D8B030D-6E8A-4147-A177-3AD203B41FA5}">
                      <a16:colId xmlns:a16="http://schemas.microsoft.com/office/drawing/2014/main" val="670440741"/>
                    </a:ext>
                  </a:extLst>
                </a:gridCol>
                <a:gridCol w="907836">
                  <a:extLst>
                    <a:ext uri="{9D8B030D-6E8A-4147-A177-3AD203B41FA5}">
                      <a16:colId xmlns:a16="http://schemas.microsoft.com/office/drawing/2014/main" val="844324285"/>
                    </a:ext>
                  </a:extLst>
                </a:gridCol>
                <a:gridCol w="907836">
                  <a:extLst>
                    <a:ext uri="{9D8B030D-6E8A-4147-A177-3AD203B41FA5}">
                      <a16:colId xmlns:a16="http://schemas.microsoft.com/office/drawing/2014/main" val="1284703863"/>
                    </a:ext>
                  </a:extLst>
                </a:gridCol>
              </a:tblGrid>
              <a:tr h="631523">
                <a:tc>
                  <a:txBody>
                    <a:bodyPr/>
                    <a:lstStyle/>
                    <a:p>
                      <a:r>
                        <a:rPr lang="en-ZA" dirty="0"/>
                        <a:t>Course</a:t>
                      </a:r>
                    </a:p>
                  </a:txBody>
                  <a:tcPr anchor="ctr">
                    <a:solidFill>
                      <a:srgbClr val="40BE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Adj.</a:t>
                      </a:r>
                    </a:p>
                    <a:p>
                      <a:pPr algn="ctr"/>
                      <a:r>
                        <a:rPr lang="en-ZA" dirty="0"/>
                        <a:t>Gross</a:t>
                      </a:r>
                    </a:p>
                  </a:txBody>
                  <a:tcPr>
                    <a:solidFill>
                      <a:srgbClr val="40BE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CR/SR</a:t>
                      </a:r>
                    </a:p>
                  </a:txBody>
                  <a:tcPr anchor="ctr">
                    <a:solidFill>
                      <a:srgbClr val="40BE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/>
                        <a:t>Curr</a:t>
                      </a:r>
                      <a:endParaRPr lang="en-ZA" dirty="0"/>
                    </a:p>
                    <a:p>
                      <a:pPr algn="ctr"/>
                      <a:r>
                        <a:rPr lang="en-ZA" dirty="0"/>
                        <a:t>Diff</a:t>
                      </a:r>
                    </a:p>
                  </a:txBody>
                  <a:tcPr>
                    <a:solidFill>
                      <a:srgbClr val="40BE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New Diff.</a:t>
                      </a:r>
                    </a:p>
                  </a:txBody>
                  <a:tcPr>
                    <a:solidFill>
                      <a:srgbClr val="40BE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706122"/>
                  </a:ext>
                </a:extLst>
              </a:tr>
              <a:tr h="647294">
                <a:tc>
                  <a:txBody>
                    <a:bodyPr/>
                    <a:lstStyle/>
                    <a:p>
                      <a:r>
                        <a:rPr lang="en-ZA" dirty="0"/>
                        <a:t>Club X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87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73,1/137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11,5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67612"/>
                  </a:ext>
                </a:extLst>
              </a:tr>
              <a:tr h="416254">
                <a:tc>
                  <a:txBody>
                    <a:bodyPr/>
                    <a:lstStyle/>
                    <a:p>
                      <a:r>
                        <a:rPr lang="en-ZA" dirty="0"/>
                        <a:t>Club Y</a:t>
                      </a:r>
                    </a:p>
                  </a:txBody>
                  <a:tcPr anchor="ctr"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86</a:t>
                      </a:r>
                    </a:p>
                  </a:txBody>
                  <a:tcPr anchor="ctr"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72.9/135</a:t>
                      </a:r>
                    </a:p>
                  </a:txBody>
                  <a:tcPr anchor="ctr"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14</a:t>
                      </a:r>
                    </a:p>
                  </a:txBody>
                  <a:tcPr anchor="ctr"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11.0</a:t>
                      </a:r>
                    </a:p>
                  </a:txBody>
                  <a:tcPr anchor="ctr">
                    <a:solidFill>
                      <a:srgbClr val="D4E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7513"/>
                  </a:ext>
                </a:extLst>
              </a:tr>
              <a:tr h="520690">
                <a:tc>
                  <a:txBody>
                    <a:bodyPr/>
                    <a:lstStyle/>
                    <a:p>
                      <a:r>
                        <a:rPr lang="en-ZA" dirty="0"/>
                        <a:t>Club Z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88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74,9/149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16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9,9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119142"/>
                  </a:ext>
                </a:extLst>
              </a:tr>
              <a:tr h="416254">
                <a:tc>
                  <a:txBody>
                    <a:bodyPr/>
                    <a:lstStyle/>
                    <a:p>
                      <a:r>
                        <a:rPr lang="en-ZA" dirty="0"/>
                        <a:t>Ave</a:t>
                      </a:r>
                    </a:p>
                  </a:txBody>
                  <a:tcPr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15,0</a:t>
                      </a:r>
                    </a:p>
                  </a:txBody>
                  <a:tcPr anchor="ctr"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10,8</a:t>
                      </a:r>
                    </a:p>
                  </a:txBody>
                  <a:tcPr anchor="ctr">
                    <a:solidFill>
                      <a:srgbClr val="D4E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871610"/>
                  </a:ext>
                </a:extLst>
              </a:tr>
              <a:tr h="416254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Hcp 15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</a:rPr>
                        <a:t>HI 10,8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0646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69BF9F-2E08-4535-98B8-BB8301294996}"/>
              </a:ext>
            </a:extLst>
          </p:cNvPr>
          <p:cNvGraphicFramePr>
            <a:graphicFrameLocks noGrp="1"/>
          </p:cNvGraphicFramePr>
          <p:nvPr/>
        </p:nvGraphicFramePr>
        <p:xfrm>
          <a:off x="142005" y="2641241"/>
          <a:ext cx="4462819" cy="308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60">
                  <a:extLst>
                    <a:ext uri="{9D8B030D-6E8A-4147-A177-3AD203B41FA5}">
                      <a16:colId xmlns:a16="http://schemas.microsoft.com/office/drawing/2014/main" val="2759056181"/>
                    </a:ext>
                  </a:extLst>
                </a:gridCol>
                <a:gridCol w="795840">
                  <a:extLst>
                    <a:ext uri="{9D8B030D-6E8A-4147-A177-3AD203B41FA5}">
                      <a16:colId xmlns:a16="http://schemas.microsoft.com/office/drawing/2014/main" val="3840592542"/>
                    </a:ext>
                  </a:extLst>
                </a:gridCol>
                <a:gridCol w="1061950">
                  <a:extLst>
                    <a:ext uri="{9D8B030D-6E8A-4147-A177-3AD203B41FA5}">
                      <a16:colId xmlns:a16="http://schemas.microsoft.com/office/drawing/2014/main" val="670440741"/>
                    </a:ext>
                  </a:extLst>
                </a:gridCol>
                <a:gridCol w="849560">
                  <a:extLst>
                    <a:ext uri="{9D8B030D-6E8A-4147-A177-3AD203B41FA5}">
                      <a16:colId xmlns:a16="http://schemas.microsoft.com/office/drawing/2014/main" val="3013762439"/>
                    </a:ext>
                  </a:extLst>
                </a:gridCol>
                <a:gridCol w="886109">
                  <a:extLst>
                    <a:ext uri="{9D8B030D-6E8A-4147-A177-3AD203B41FA5}">
                      <a16:colId xmlns:a16="http://schemas.microsoft.com/office/drawing/2014/main" val="1284703863"/>
                    </a:ext>
                  </a:extLst>
                </a:gridCol>
              </a:tblGrid>
              <a:tr h="644409">
                <a:tc>
                  <a:txBody>
                    <a:bodyPr/>
                    <a:lstStyle/>
                    <a:p>
                      <a:r>
                        <a:rPr lang="en-ZA" dirty="0"/>
                        <a:t>Course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Adj. Gross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CR/SR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/>
                        <a:t>Curr</a:t>
                      </a:r>
                      <a:endParaRPr lang="en-ZA" dirty="0"/>
                    </a:p>
                    <a:p>
                      <a:pPr algn="ctr"/>
                      <a:r>
                        <a:rPr lang="en-ZA" dirty="0"/>
                        <a:t>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New Diff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706122"/>
                  </a:ext>
                </a:extLst>
              </a:tr>
              <a:tr h="644409">
                <a:tc>
                  <a:txBody>
                    <a:bodyPr/>
                    <a:lstStyle/>
                    <a:p>
                      <a:r>
                        <a:rPr lang="en-ZA" dirty="0"/>
                        <a:t>Club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72,8/139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767612"/>
                  </a:ext>
                </a:extLst>
              </a:tr>
              <a:tr h="439374">
                <a:tc>
                  <a:txBody>
                    <a:bodyPr/>
                    <a:lstStyle/>
                    <a:p>
                      <a:r>
                        <a:rPr lang="en-ZA" dirty="0"/>
                        <a:t>Club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74,1/143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8751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ZA" dirty="0"/>
                        <a:t>Club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72,0/133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119142"/>
                  </a:ext>
                </a:extLst>
              </a:tr>
              <a:tr h="435711">
                <a:tc>
                  <a:txBody>
                    <a:bodyPr/>
                    <a:lstStyle/>
                    <a:p>
                      <a:r>
                        <a:rPr lang="en-ZA" dirty="0"/>
                        <a:t>Ave.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6871610"/>
                  </a:ext>
                </a:extLst>
              </a:tr>
              <a:tr h="415064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Hcp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rgbClr val="FF0000"/>
                          </a:solidFill>
                        </a:rPr>
                        <a:t>HI 11.2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543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10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08720"/>
          </a:xfrm>
        </p:spPr>
        <p:txBody>
          <a:bodyPr>
            <a:noAutofit/>
          </a:bodyPr>
          <a:lstStyle/>
          <a:p>
            <a:r>
              <a:rPr lang="en-ZA" sz="3600" b="1" dirty="0"/>
              <a:t>Standardization Example </a:t>
            </a:r>
            <a:br>
              <a:rPr lang="en-ZA" sz="3600" b="1" dirty="0"/>
            </a:br>
            <a:r>
              <a:rPr lang="en-ZA" sz="3200" b="1"/>
              <a:t>for 19 </a:t>
            </a:r>
            <a:r>
              <a:rPr lang="en-ZA" sz="3200" b="1" dirty="0"/>
              <a:t>Handicap Golfer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50206" cy="53285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ZA" dirty="0"/>
          </a:p>
          <a:p>
            <a:pPr>
              <a:buNone/>
            </a:pPr>
            <a:r>
              <a:rPr lang="en-ZA" sz="6400" b="1" u="sng" dirty="0"/>
              <a:t>Assumptions</a:t>
            </a:r>
            <a:r>
              <a:rPr lang="en-ZA" sz="6400" dirty="0"/>
              <a:t>:  </a:t>
            </a:r>
          </a:p>
          <a:p>
            <a:pPr>
              <a:buFont typeface="Wingdings" pitchFamily="2" charset="2"/>
              <a:buChar char="Ø"/>
            </a:pPr>
            <a:r>
              <a:rPr lang="en-ZA" sz="6400" b="1" dirty="0"/>
              <a:t>10 best gross </a:t>
            </a:r>
            <a:r>
              <a:rPr lang="en-ZA" sz="6400" dirty="0"/>
              <a:t>scores for this golfer are </a:t>
            </a:r>
            <a:r>
              <a:rPr lang="en-ZA" sz="6400" b="1" dirty="0"/>
              <a:t>91 </a:t>
            </a:r>
            <a:r>
              <a:rPr lang="en-ZA" sz="6400" dirty="0"/>
              <a:t>on his home club </a:t>
            </a:r>
            <a:r>
              <a:rPr lang="en-ZA" sz="6400" b="1" dirty="0"/>
              <a:t>from White tees </a:t>
            </a:r>
            <a:r>
              <a:rPr lang="en-ZA" sz="6400" dirty="0"/>
              <a:t>with </a:t>
            </a:r>
            <a:r>
              <a:rPr lang="en-ZA" sz="6400" b="1" dirty="0"/>
              <a:t>current </a:t>
            </a:r>
            <a:r>
              <a:rPr lang="en-ZA" sz="6400" dirty="0"/>
              <a:t>rating of </a:t>
            </a:r>
            <a:r>
              <a:rPr lang="en-ZA" sz="6400" b="1" dirty="0"/>
              <a:t>72 </a:t>
            </a:r>
            <a:r>
              <a:rPr lang="en-ZA" sz="6400" dirty="0"/>
              <a:t>and </a:t>
            </a:r>
            <a:r>
              <a:rPr lang="en-ZA" sz="6400" b="1" dirty="0"/>
              <a:t> Par 72</a:t>
            </a:r>
          </a:p>
          <a:p>
            <a:pPr>
              <a:buFont typeface="Wingdings" pitchFamily="2" charset="2"/>
              <a:buChar char="Ø"/>
            </a:pPr>
            <a:r>
              <a:rPr lang="en-ZA" sz="6400" b="1" dirty="0"/>
              <a:t> Current </a:t>
            </a:r>
            <a:r>
              <a:rPr lang="en-ZA" sz="6400" dirty="0"/>
              <a:t>Handicap Calculation </a:t>
            </a:r>
            <a:r>
              <a:rPr lang="en-ZA" sz="6400" b="1" dirty="0"/>
              <a:t>:   91 - 72 = 19 </a:t>
            </a:r>
          </a:p>
          <a:p>
            <a:pPr marL="0" indent="0">
              <a:buNone/>
            </a:pPr>
            <a:endParaRPr lang="en-ZA" sz="6400" b="1" dirty="0"/>
          </a:p>
          <a:p>
            <a:pPr>
              <a:buFont typeface="Wingdings" pitchFamily="2" charset="2"/>
              <a:buChar char="Ø"/>
            </a:pPr>
            <a:r>
              <a:rPr lang="en-ZA" sz="6800" b="1" dirty="0"/>
              <a:t>White Course :   Course Rating is 72.3 </a:t>
            </a:r>
            <a:r>
              <a:rPr lang="en-ZA" sz="6800" dirty="0"/>
              <a:t>and </a:t>
            </a:r>
            <a:r>
              <a:rPr lang="en-ZA" sz="6800" b="1" dirty="0"/>
              <a:t>Slope rating  135 </a:t>
            </a:r>
            <a:r>
              <a:rPr lang="en-ZA" sz="6800" dirty="0"/>
              <a:t>and </a:t>
            </a:r>
            <a:r>
              <a:rPr lang="en-ZA" sz="6800" b="1" dirty="0"/>
              <a:t>Par 72</a:t>
            </a:r>
          </a:p>
          <a:p>
            <a:pPr>
              <a:buNone/>
            </a:pPr>
            <a:endParaRPr lang="en-ZA" sz="6400" dirty="0"/>
          </a:p>
          <a:p>
            <a:r>
              <a:rPr lang="en-ZA" sz="6400" b="1" dirty="0"/>
              <a:t>C</a:t>
            </a:r>
            <a:r>
              <a:rPr lang="en-ZA" sz="6400" dirty="0"/>
              <a:t>alculation of Handicap Index </a:t>
            </a:r>
            <a:r>
              <a:rPr lang="en-ZA" sz="6400" b="1" dirty="0"/>
              <a:t>using  Course Rating System: </a:t>
            </a:r>
            <a:r>
              <a:rPr lang="en-ZA" sz="6400" dirty="0"/>
              <a:t> </a:t>
            </a:r>
          </a:p>
          <a:p>
            <a:endParaRPr lang="en-ZA" sz="3800" dirty="0"/>
          </a:p>
          <a:p>
            <a:pPr marL="0" indent="0">
              <a:buNone/>
            </a:pPr>
            <a:r>
              <a:rPr lang="en-ZA" sz="8000" dirty="0"/>
              <a:t>                       </a:t>
            </a:r>
            <a:r>
              <a:rPr lang="en-ZA" sz="8000" b="1" dirty="0">
                <a:solidFill>
                  <a:srgbClr val="FF0000"/>
                </a:solidFill>
              </a:rPr>
              <a:t>(</a:t>
            </a:r>
            <a:r>
              <a:rPr lang="en-ZA" sz="8000" b="1" dirty="0" err="1">
                <a:solidFill>
                  <a:srgbClr val="FF0000"/>
                </a:solidFill>
              </a:rPr>
              <a:t>Adj</a:t>
            </a:r>
            <a:r>
              <a:rPr lang="en-ZA" sz="8000" b="1" dirty="0">
                <a:solidFill>
                  <a:srgbClr val="FF0000"/>
                </a:solidFill>
              </a:rPr>
              <a:t> Gross score – CR)* 113/Slope Rating:</a:t>
            </a:r>
            <a:r>
              <a:rPr lang="en-ZA" sz="8000" dirty="0"/>
              <a:t>     </a:t>
            </a:r>
          </a:p>
          <a:p>
            <a:pPr marL="0" indent="0">
              <a:buNone/>
            </a:pPr>
            <a:endParaRPr lang="en-ZA" sz="3800" b="1" dirty="0"/>
          </a:p>
          <a:p>
            <a:pPr marL="0" indent="0">
              <a:buNone/>
            </a:pPr>
            <a:r>
              <a:rPr lang="en-ZA" sz="6200" b="1" dirty="0"/>
              <a:t>                                      </a:t>
            </a:r>
            <a:r>
              <a:rPr lang="en-ZA" sz="8000" b="1" dirty="0"/>
              <a:t>91 – 72.3 = 18.7 * 113/135 = 15.7 </a:t>
            </a:r>
          </a:p>
          <a:p>
            <a:pPr>
              <a:buNone/>
            </a:pPr>
            <a:r>
              <a:rPr lang="en-ZA" sz="3800" dirty="0"/>
              <a:t> </a:t>
            </a:r>
          </a:p>
          <a:p>
            <a:pPr>
              <a:buNone/>
            </a:pPr>
            <a:r>
              <a:rPr lang="en-ZA" sz="6400" dirty="0"/>
              <a:t>Therefore : </a:t>
            </a:r>
            <a:r>
              <a:rPr lang="en-ZA" sz="6400" b="1" dirty="0"/>
              <a:t>Handicap Index  </a:t>
            </a:r>
            <a:r>
              <a:rPr lang="en-ZA" sz="6400" dirty="0"/>
              <a:t>on </a:t>
            </a:r>
            <a:r>
              <a:rPr lang="en-ZA" sz="6400" b="1" dirty="0"/>
              <a:t>Implementation date </a:t>
            </a:r>
            <a:r>
              <a:rPr lang="en-ZA" sz="6400" dirty="0"/>
              <a:t>will be </a:t>
            </a:r>
            <a:r>
              <a:rPr lang="en-ZA" sz="6400" b="1" dirty="0"/>
              <a:t>15.7</a:t>
            </a:r>
          </a:p>
          <a:p>
            <a:pPr>
              <a:buNone/>
            </a:pPr>
            <a:endParaRPr lang="en-ZA" sz="6400" dirty="0">
              <a:solidFill>
                <a:srgbClr val="FF0000"/>
              </a:solidFill>
            </a:endParaRPr>
          </a:p>
          <a:p>
            <a:r>
              <a:rPr lang="en-ZA" sz="6400" dirty="0"/>
              <a:t>Golfer plays on the same </a:t>
            </a:r>
            <a:r>
              <a:rPr lang="en-ZA" sz="6400" b="1" dirty="0"/>
              <a:t>White Course 2 days after implementation </a:t>
            </a:r>
            <a:r>
              <a:rPr lang="en-ZA" sz="6400" dirty="0"/>
              <a:t>, thus </a:t>
            </a:r>
            <a:r>
              <a:rPr lang="en-ZA" sz="6400" b="1" dirty="0"/>
              <a:t>Slope 135 and Course rating 72.3 </a:t>
            </a:r>
            <a:endParaRPr lang="en-ZA" sz="6400" dirty="0"/>
          </a:p>
          <a:p>
            <a:pPr>
              <a:buNone/>
            </a:pPr>
            <a:r>
              <a:rPr lang="en-ZA" sz="7200" dirty="0"/>
              <a:t>The </a:t>
            </a:r>
            <a:r>
              <a:rPr lang="en-ZA" sz="7200" b="1" dirty="0"/>
              <a:t>Course Handicap </a:t>
            </a:r>
            <a:r>
              <a:rPr lang="en-ZA" sz="7200" dirty="0"/>
              <a:t>will be </a:t>
            </a:r>
          </a:p>
          <a:p>
            <a:pPr>
              <a:buNone/>
            </a:pPr>
            <a:endParaRPr lang="en-ZA" sz="7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ZA" sz="7200" b="1" dirty="0">
                <a:solidFill>
                  <a:srgbClr val="FF0000"/>
                </a:solidFill>
              </a:rPr>
              <a:t>                                    HI*Slope rating/113+ (CR-Par):</a:t>
            </a:r>
          </a:p>
          <a:p>
            <a:pPr>
              <a:buNone/>
            </a:pPr>
            <a:r>
              <a:rPr lang="en-ZA" sz="3800" b="1" dirty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ZA" sz="8000" b="1" dirty="0">
                <a:solidFill>
                  <a:srgbClr val="FF0000"/>
                </a:solidFill>
              </a:rPr>
              <a:t>                           </a:t>
            </a:r>
            <a:r>
              <a:rPr lang="en-ZA" sz="8000" b="1" dirty="0"/>
              <a:t>15.7 x 135/113 + 0.3 = 19.1  rounded to 19</a:t>
            </a:r>
            <a:endParaRPr lang="en-ZA" sz="8000" dirty="0"/>
          </a:p>
          <a:p>
            <a:pPr>
              <a:buNone/>
            </a:pPr>
            <a:endParaRPr lang="en-ZA" sz="6200" dirty="0"/>
          </a:p>
          <a:p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23875-ADD2-4E96-955D-FCB6BA95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766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16D053-CD54-4861-8771-5CCF4A901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74263"/>
              </p:ext>
            </p:extLst>
          </p:nvPr>
        </p:nvGraphicFramePr>
        <p:xfrm>
          <a:off x="0" y="71414"/>
          <a:ext cx="9144000" cy="666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10">
                  <a:extLst>
                    <a:ext uri="{9D8B030D-6E8A-4147-A177-3AD203B41FA5}">
                      <a16:colId xmlns:a16="http://schemas.microsoft.com/office/drawing/2014/main" val="589519211"/>
                    </a:ext>
                  </a:extLst>
                </a:gridCol>
                <a:gridCol w="4929190">
                  <a:extLst>
                    <a:ext uri="{9D8B030D-6E8A-4147-A177-3AD203B41FA5}">
                      <a16:colId xmlns:a16="http://schemas.microsoft.com/office/drawing/2014/main" val="2173453756"/>
                    </a:ext>
                  </a:extLst>
                </a:gridCol>
              </a:tblGrid>
              <a:tr h="365880">
                <a:tc>
                  <a:txBody>
                    <a:bodyPr/>
                    <a:lstStyle/>
                    <a:p>
                      <a:pPr algn="ctr"/>
                      <a:r>
                        <a:rPr lang="en-ZA" sz="3200" dirty="0"/>
                        <a:t>What will disappear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200" dirty="0">
                          <a:solidFill>
                            <a:schemeClr val="tx1"/>
                          </a:solidFill>
                        </a:rPr>
                        <a:t>What is new</a:t>
                      </a:r>
                    </a:p>
                  </a:txBody>
                  <a:tcP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40579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/>
                      <a:endParaRPr lang="en-ZA" sz="2600" b="1" dirty="0"/>
                    </a:p>
                    <a:p>
                      <a:pPr algn="ctr"/>
                      <a:r>
                        <a:rPr lang="en-ZA" sz="2600" b="1" dirty="0">
                          <a:solidFill>
                            <a:schemeClr val="bg1"/>
                          </a:solidFill>
                        </a:rPr>
                        <a:t>Handicaps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600" b="1" dirty="0">
                          <a:solidFill>
                            <a:schemeClr val="tx1"/>
                          </a:solidFill>
                        </a:rPr>
                        <a:t>Handicap Index (HI) </a:t>
                      </a:r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(Demonstrated Ability)</a:t>
                      </a:r>
                    </a:p>
                    <a:p>
                      <a:r>
                        <a:rPr lang="en-ZA" sz="2600" b="1" dirty="0">
                          <a:solidFill>
                            <a:schemeClr val="tx1"/>
                          </a:solidFill>
                        </a:rPr>
                        <a:t>Course Handicap (CH)</a:t>
                      </a:r>
                      <a:endParaRPr lang="en-ZA" sz="2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(use this to complete scorecard)</a:t>
                      </a:r>
                    </a:p>
                  </a:txBody>
                  <a:tcP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41310"/>
                  </a:ext>
                </a:extLst>
              </a:tr>
              <a:tr h="981613">
                <a:tc>
                  <a:txBody>
                    <a:bodyPr/>
                    <a:lstStyle/>
                    <a:p>
                      <a:r>
                        <a:rPr lang="en-ZA" sz="2600" b="1" dirty="0">
                          <a:solidFill>
                            <a:schemeClr val="bg1"/>
                          </a:solidFill>
                        </a:rPr>
                        <a:t>Championship/Club/Senior/</a:t>
                      </a:r>
                    </a:p>
                    <a:p>
                      <a:r>
                        <a:rPr lang="en-ZA" sz="2600" b="1" dirty="0">
                          <a:solidFill>
                            <a:schemeClr val="bg1"/>
                          </a:solidFill>
                        </a:rPr>
                        <a:t>Forward/Ladies tees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600" b="1" dirty="0">
                          <a:solidFill>
                            <a:schemeClr val="tx1"/>
                          </a:solidFill>
                        </a:rPr>
                        <a:t>Colour Courses (tee)</a:t>
                      </a:r>
                      <a:endParaRPr lang="en-ZA" sz="2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Mostly Yellow , White, Blue and Red </a:t>
                      </a:r>
                    </a:p>
                  </a:txBody>
                  <a:tcP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49984"/>
                  </a:ext>
                </a:extLst>
              </a:tr>
              <a:tr h="588640">
                <a:tc>
                  <a:txBody>
                    <a:bodyPr/>
                    <a:lstStyle/>
                    <a:p>
                      <a:r>
                        <a:rPr lang="en-ZA" sz="2600" b="1" dirty="0">
                          <a:solidFill>
                            <a:schemeClr val="bg1"/>
                          </a:solidFill>
                        </a:rPr>
                        <a:t>Know what handicap to use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600" b="1" dirty="0">
                          <a:solidFill>
                            <a:schemeClr val="tx1"/>
                          </a:solidFill>
                        </a:rPr>
                        <a:t>Get your CH before you tee off</a:t>
                      </a:r>
                    </a:p>
                  </a:txBody>
                  <a:tcP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77382"/>
                  </a:ext>
                </a:extLst>
              </a:tr>
              <a:tr h="542548">
                <a:tc>
                  <a:txBody>
                    <a:bodyPr/>
                    <a:lstStyle/>
                    <a:p>
                      <a:r>
                        <a:rPr lang="en-ZA" sz="2600" b="1" dirty="0">
                          <a:solidFill>
                            <a:schemeClr val="bg1"/>
                          </a:solidFill>
                        </a:rPr>
                        <a:t>Current Rating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600" b="1" dirty="0">
                          <a:solidFill>
                            <a:schemeClr val="tx1"/>
                          </a:solidFill>
                        </a:rPr>
                        <a:t>Course Rating (CR) </a:t>
                      </a:r>
                      <a:r>
                        <a:rPr lang="en-ZA" sz="260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ZA" sz="2600" b="1" dirty="0">
                          <a:solidFill>
                            <a:schemeClr val="tx1"/>
                          </a:solidFill>
                        </a:rPr>
                        <a:t>Slope Rating (SR)</a:t>
                      </a:r>
                    </a:p>
                  </a:txBody>
                  <a:tcP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98348"/>
                  </a:ext>
                </a:extLst>
              </a:tr>
              <a:tr h="621502">
                <a:tc>
                  <a:txBody>
                    <a:bodyPr/>
                    <a:lstStyle/>
                    <a:p>
                      <a:r>
                        <a:rPr lang="en-ZA" sz="2600" b="1" dirty="0">
                          <a:solidFill>
                            <a:schemeClr val="bg1"/>
                          </a:solidFill>
                        </a:rPr>
                        <a:t>Ladies tees separated from “men’s” tees on scorecard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600" b="1" dirty="0">
                          <a:solidFill>
                            <a:schemeClr val="tx1"/>
                          </a:solidFill>
                        </a:rPr>
                        <a:t>Colour courses will be grouped,  CH and HI and course colour </a:t>
                      </a:r>
                      <a:r>
                        <a:rPr lang="en-ZA" sz="2600" dirty="0">
                          <a:solidFill>
                            <a:schemeClr val="tx1"/>
                          </a:solidFill>
                        </a:rPr>
                        <a:t>to be </a:t>
                      </a:r>
                      <a:r>
                        <a:rPr lang="en-ZA" sz="2600" b="1" dirty="0">
                          <a:solidFill>
                            <a:schemeClr val="tx1"/>
                          </a:solidFill>
                        </a:rPr>
                        <a:t>noted on  scorecard</a:t>
                      </a:r>
                    </a:p>
                  </a:txBody>
                  <a:tcP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08826"/>
                  </a:ext>
                </a:extLst>
              </a:tr>
              <a:tr h="632590">
                <a:tc>
                  <a:txBody>
                    <a:bodyPr/>
                    <a:lstStyle/>
                    <a:p>
                      <a:r>
                        <a:rPr lang="en-ZA" sz="2600" b="1" dirty="0">
                          <a:solidFill>
                            <a:schemeClr val="bg1"/>
                          </a:solidFill>
                        </a:rPr>
                        <a:t>Little or no choice on which tee can be used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600" b="1" dirty="0">
                          <a:solidFill>
                            <a:schemeClr val="tx1"/>
                          </a:solidFill>
                        </a:rPr>
                        <a:t>Men can play all colour courses </a:t>
                      </a:r>
                      <a:r>
                        <a:rPr lang="en-ZA" sz="260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ZA" sz="2600" b="1" dirty="0">
                          <a:solidFill>
                            <a:schemeClr val="tx1"/>
                          </a:solidFill>
                        </a:rPr>
                        <a:t>Women,</a:t>
                      </a:r>
                      <a:r>
                        <a:rPr lang="en-ZA" sz="2600" b="0" dirty="0">
                          <a:solidFill>
                            <a:schemeClr val="tx1"/>
                          </a:solidFill>
                        </a:rPr>
                        <a:t> those rated for them</a:t>
                      </a:r>
                    </a:p>
                  </a:txBody>
                  <a:tcP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4484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33AD4-E61F-4B97-8F91-3AF9263C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277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276E-67E8-41DE-86F5-C8B2810A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5126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4400" dirty="0"/>
          </a:p>
          <a:p>
            <a:pPr marL="0" indent="0">
              <a:buNone/>
            </a:pPr>
            <a:endParaRPr lang="en-ZA" sz="4400" dirty="0"/>
          </a:p>
          <a:p>
            <a:pPr marL="0" indent="0">
              <a:buNone/>
            </a:pPr>
            <a:r>
              <a:rPr lang="en-ZA" sz="4400" b="1" dirty="0"/>
              <a:t>             Some practical advice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52A30-43C9-4359-8BC0-1D1444E9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Oct/Nov 2019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955736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4676</Words>
  <Application>Microsoft Office PowerPoint</Application>
  <PresentationFormat>On-screen Show (4:3)</PresentationFormat>
  <Paragraphs>657</Paragraphs>
  <Slides>55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Comic Sans MS</vt:lpstr>
      <vt:lpstr>Lucida Sans</vt:lpstr>
      <vt:lpstr>Wingdings</vt:lpstr>
      <vt:lpstr>Theme1</vt:lpstr>
      <vt:lpstr> 2020 WHS Implementation  PART 2, Zimbabwe</vt:lpstr>
      <vt:lpstr>PowerPoint Presentation</vt:lpstr>
      <vt:lpstr>Information for dissemination </vt:lpstr>
      <vt:lpstr>PowerPoint Presentation</vt:lpstr>
      <vt:lpstr>Standardization of Handicaps</vt:lpstr>
      <vt:lpstr>Same Hcp Before , Different HI After </vt:lpstr>
      <vt:lpstr>Standardization Example  for 19 Handicap Golfer </vt:lpstr>
      <vt:lpstr>PowerPoint Presentation</vt:lpstr>
      <vt:lpstr>PowerPoint Presentation</vt:lpstr>
      <vt:lpstr>Common types of club competitions/games</vt:lpstr>
      <vt:lpstr>Rules of Handicapping</vt:lpstr>
      <vt:lpstr>Key Elements to be in place for 2020</vt:lpstr>
      <vt:lpstr>World Implementation Schedule</vt:lpstr>
      <vt:lpstr>Rules of Handicapping</vt:lpstr>
      <vt:lpstr>Acceptable Score Requirements</vt:lpstr>
      <vt:lpstr>PowerPoint Presentation</vt:lpstr>
      <vt:lpstr>Authorized Formats of Play:  Not less than 9 holes</vt:lpstr>
      <vt:lpstr>Unacceptable scores: October 01 2019</vt:lpstr>
      <vt:lpstr>Play by the Rules of Golf</vt:lpstr>
      <vt:lpstr>Play on a Rated Course</vt:lpstr>
      <vt:lpstr>Score Entry on HNA system</vt:lpstr>
      <vt:lpstr>Acceptable Scores from outside ZGA</vt:lpstr>
      <vt:lpstr>Opening/Pre-Registering a round   October 01 2019</vt:lpstr>
      <vt:lpstr>HI calculation for ‘new’ golfer</vt:lpstr>
      <vt:lpstr>Amendment/Changes to Score Differentials</vt:lpstr>
      <vt:lpstr>Interventions: Scores outside of norm</vt:lpstr>
      <vt:lpstr>                 Soft and Hard Cap Applied if New Calc. HI is &gt; 3.0 higher than Low HI</vt:lpstr>
      <vt:lpstr>Soft Cap Examples (Adjustment indicator “s”)</vt:lpstr>
      <vt:lpstr>  Hard Cap: HI increase capped at 5.0                          (Adjustment indicator “h”)</vt:lpstr>
      <vt:lpstr>Exceptional Scores  (Adjustment indicator “e”)</vt:lpstr>
      <vt:lpstr>Playing Conditions Calculation (PCC) ( Adjustment indicator “a”)</vt:lpstr>
      <vt:lpstr>  </vt:lpstr>
      <vt:lpstr>Handicap Allowance (HA)</vt:lpstr>
      <vt:lpstr>Playing Handicap (PH)</vt:lpstr>
      <vt:lpstr>  </vt:lpstr>
      <vt:lpstr> ZGA Responsibilities</vt:lpstr>
      <vt:lpstr>            Provincial Union Responsibilities</vt:lpstr>
      <vt:lpstr>Club Responsibilities</vt:lpstr>
      <vt:lpstr>Stroke Index (SI) Allocation </vt:lpstr>
      <vt:lpstr>Stroke Index (SI) Allocation (ctn’d)</vt:lpstr>
      <vt:lpstr> Handicap Committee Actions (Rule 7)</vt:lpstr>
      <vt:lpstr>Calculating a Handicap Index</vt:lpstr>
      <vt:lpstr>Conducting a Handicap Review</vt:lpstr>
      <vt:lpstr>Handicap Review</vt:lpstr>
      <vt:lpstr>Adjusting a Player’s Handicap Index</vt:lpstr>
      <vt:lpstr>Adjusting a Player’s Handicap Index</vt:lpstr>
      <vt:lpstr>Applying a Penalty Score</vt:lpstr>
      <vt:lpstr>Withdrawing a Handicap Index</vt:lpstr>
      <vt:lpstr>Reinstating a Handicap Index</vt:lpstr>
      <vt:lpstr>Considerations When Reinstating a Handicap Index</vt:lpstr>
      <vt:lpstr>Competition Committee</vt:lpstr>
      <vt:lpstr>Terms of Competition</vt:lpstr>
      <vt:lpstr>Multi-round Competitions</vt:lpstr>
      <vt:lpstr>Responsibility of Committees </vt:lpstr>
      <vt:lpstr>Golfer Responsibilities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SAGA Exec Workshop on the USGA Course Rating Project</dc:title>
  <dc:creator>Wimpie du Plessis</dc:creator>
  <cp:lastModifiedBy>Royal Harare Golf Club</cp:lastModifiedBy>
  <cp:revision>537</cp:revision>
  <dcterms:created xsi:type="dcterms:W3CDTF">2018-02-02T09:47:33Z</dcterms:created>
  <dcterms:modified xsi:type="dcterms:W3CDTF">2019-10-25T06:59:52Z</dcterms:modified>
</cp:coreProperties>
</file>