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56" r:id="rId2"/>
    <p:sldId id="543" r:id="rId3"/>
    <p:sldId id="1210" r:id="rId4"/>
    <p:sldId id="1213" r:id="rId5"/>
    <p:sldId id="473" r:id="rId6"/>
    <p:sldId id="474" r:id="rId7"/>
    <p:sldId id="475" r:id="rId8"/>
    <p:sldId id="476" r:id="rId9"/>
    <p:sldId id="477" r:id="rId10"/>
    <p:sldId id="546" r:id="rId11"/>
    <p:sldId id="1500" r:id="rId12"/>
    <p:sldId id="1501" r:id="rId13"/>
    <p:sldId id="478" r:id="rId14"/>
    <p:sldId id="479" r:id="rId15"/>
    <p:sldId id="480" r:id="rId16"/>
    <p:sldId id="544" r:id="rId17"/>
    <p:sldId id="481" r:id="rId18"/>
    <p:sldId id="484" r:id="rId19"/>
    <p:sldId id="383" r:id="rId20"/>
    <p:sldId id="384" r:id="rId21"/>
    <p:sldId id="381" r:id="rId22"/>
    <p:sldId id="485" r:id="rId23"/>
    <p:sldId id="486" r:id="rId24"/>
    <p:sldId id="454" r:id="rId25"/>
    <p:sldId id="488" r:id="rId26"/>
    <p:sldId id="489" r:id="rId27"/>
    <p:sldId id="491" r:id="rId28"/>
    <p:sldId id="492" r:id="rId29"/>
    <p:sldId id="493" r:id="rId30"/>
    <p:sldId id="494" r:id="rId31"/>
    <p:sldId id="495" r:id="rId32"/>
    <p:sldId id="496" r:id="rId33"/>
    <p:sldId id="497" r:id="rId34"/>
    <p:sldId id="498" r:id="rId35"/>
    <p:sldId id="499" r:id="rId36"/>
    <p:sldId id="500" r:id="rId37"/>
    <p:sldId id="547" r:id="rId38"/>
    <p:sldId id="258" r:id="rId39"/>
    <p:sldId id="523" r:id="rId40"/>
    <p:sldId id="524" r:id="rId41"/>
    <p:sldId id="525" r:id="rId42"/>
    <p:sldId id="517" r:id="rId43"/>
    <p:sldId id="521" r:id="rId44"/>
    <p:sldId id="548" r:id="rId45"/>
    <p:sldId id="526" r:id="rId46"/>
    <p:sldId id="527" r:id="rId47"/>
    <p:sldId id="528" r:id="rId48"/>
    <p:sldId id="531" r:id="rId49"/>
    <p:sldId id="532" r:id="rId50"/>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mpie du Plessis" initials="WdP" lastIdx="16" clrIdx="0"/>
  <p:cmAuthor id="1" name="Riita Herholdt" initials="RH"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41D61-1B37-45BA-B45E-17AAB4B7C332}" v="8" dt="2019-10-21T16:40:29.767"/>
    <p1510:client id="{8F786707-4E36-4CD8-B673-FE98690E8066}" v="28" dt="2019-10-20T18:38:56.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ZA"/>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F56F6B4E-12D6-4B0C-8C8F-E0E7893715C3}" type="datetimeFigureOut">
              <a:rPr lang="en-ZA" smtClean="0"/>
              <a:pPr/>
              <a:t>2019/10/25</a:t>
            </a:fld>
            <a:endParaRPr lang="en-ZA"/>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ZA"/>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2EEF2F2D-BB24-4A3B-8344-C4CE4DCEB95A}" type="slidenum">
              <a:rPr lang="en-ZA" smtClean="0"/>
              <a:pPr/>
              <a:t>‹#›</a:t>
            </a:fld>
            <a:endParaRPr lang="en-ZA"/>
          </a:p>
        </p:txBody>
      </p:sp>
    </p:spTree>
    <p:extLst>
      <p:ext uri="{BB962C8B-B14F-4D97-AF65-F5344CB8AC3E}">
        <p14:creationId xmlns:p14="http://schemas.microsoft.com/office/powerpoint/2010/main" val="223499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EAF4DC92-6001-4FD0-9FE7-551CF5491952}" type="datetimeFigureOut">
              <a:rPr lang="en-ZA" smtClean="0"/>
              <a:pPr/>
              <a:t>2019/10/25</a:t>
            </a:fld>
            <a:endParaRPr lang="en-ZA"/>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8975" y="4760913"/>
            <a:ext cx="5510213" cy="4510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D83573FD-3FA1-43C5-9ECF-36337BA23D92}" type="slidenum">
              <a:rPr lang="en-ZA" smtClean="0"/>
              <a:pPr/>
              <a:t>‹#›</a:t>
            </a:fld>
            <a:endParaRPr lang="en-ZA"/>
          </a:p>
        </p:txBody>
      </p:sp>
    </p:spTree>
    <p:extLst>
      <p:ext uri="{BB962C8B-B14F-4D97-AF65-F5344CB8AC3E}">
        <p14:creationId xmlns:p14="http://schemas.microsoft.com/office/powerpoint/2010/main" val="209605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D83573FD-3FA1-43C5-9ECF-36337BA23D92}" type="slidenum">
              <a:rPr lang="en-ZA" smtClean="0"/>
              <a:pPr/>
              <a:t>2</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19</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20</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21</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29</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31</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35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36</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BB840-E6AB-4277-9A0F-C2CDB1068005}" type="slidenum">
              <a:rPr lang="en-US" smtClean="0"/>
              <a:t>3</a:t>
            </a:fld>
            <a:endParaRPr lang="en-US" dirty="0"/>
          </a:p>
        </p:txBody>
      </p:sp>
    </p:spTree>
    <p:extLst>
      <p:ext uri="{BB962C8B-B14F-4D97-AF65-F5344CB8AC3E}">
        <p14:creationId xmlns:p14="http://schemas.microsoft.com/office/powerpoint/2010/main" val="102717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83573FD-3FA1-43C5-9ECF-36337BA23D92}" type="slidenum">
              <a:rPr lang="en-ZA" smtClean="0"/>
              <a:pPr/>
              <a:t>4</a:t>
            </a:fld>
            <a:endParaRPr lang="en-ZA"/>
          </a:p>
        </p:txBody>
      </p:sp>
    </p:spTree>
    <p:extLst>
      <p:ext uri="{BB962C8B-B14F-4D97-AF65-F5344CB8AC3E}">
        <p14:creationId xmlns:p14="http://schemas.microsoft.com/office/powerpoint/2010/main" val="164304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D83573FD-3FA1-43C5-9ECF-36337BA23D92}" type="slidenum">
              <a:rPr lang="en-ZA" smtClean="0"/>
              <a:pPr/>
              <a:t>6</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9</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10</a:t>
            </a:fld>
            <a:endParaRPr lang="en-ZA"/>
          </a:p>
        </p:txBody>
      </p:sp>
    </p:spTree>
    <p:extLst>
      <p:ext uri="{BB962C8B-B14F-4D97-AF65-F5344CB8AC3E}">
        <p14:creationId xmlns:p14="http://schemas.microsoft.com/office/powerpoint/2010/main" val="3474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83573FD-3FA1-43C5-9ECF-36337BA23D92}" type="slidenum">
              <a:rPr lang="en-ZA" smtClean="0"/>
              <a:pPr/>
              <a:t>11</a:t>
            </a:fld>
            <a:endParaRPr lang="en-ZA"/>
          </a:p>
        </p:txBody>
      </p:sp>
    </p:spTree>
    <p:extLst>
      <p:ext uri="{BB962C8B-B14F-4D97-AF65-F5344CB8AC3E}">
        <p14:creationId xmlns:p14="http://schemas.microsoft.com/office/powerpoint/2010/main" val="14550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83573FD-3FA1-43C5-9ECF-36337BA23D92}" type="slidenum">
              <a:rPr lang="en-ZA" smtClean="0"/>
              <a:pPr/>
              <a:t>12</a:t>
            </a:fld>
            <a:endParaRPr lang="en-ZA"/>
          </a:p>
        </p:txBody>
      </p:sp>
    </p:spTree>
    <p:extLst>
      <p:ext uri="{BB962C8B-B14F-4D97-AF65-F5344CB8AC3E}">
        <p14:creationId xmlns:p14="http://schemas.microsoft.com/office/powerpoint/2010/main" val="175412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10"/>
          </p:nvPr>
        </p:nvSpPr>
        <p:spPr/>
        <p:txBody>
          <a:bodyPr/>
          <a:lstStyle/>
          <a:p>
            <a:fld id="{D83573FD-3FA1-43C5-9ECF-36337BA23D92}" type="slidenum">
              <a:rPr lang="en-ZA" smtClean="0"/>
              <a:pPr/>
              <a:t>13</a:t>
            </a:fld>
            <a:endParaRPr lang="en-ZA"/>
          </a:p>
        </p:txBody>
      </p:sp>
    </p:spTree>
    <p:extLst>
      <p:ext uri="{BB962C8B-B14F-4D97-AF65-F5344CB8AC3E}">
        <p14:creationId xmlns:p14="http://schemas.microsoft.com/office/powerpoint/2010/main" val="217321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r>
              <a:rPr lang="en-US"/>
              <a:t>Oct/Nov 2019</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Oct/Nov 2019</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Oct/Nov 2019</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column 1-P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79" y="1538868"/>
            <a:ext cx="4544123" cy="4389489"/>
          </a:xfrm>
          <a:prstGeom prst="rect">
            <a:avLst/>
          </a:prstGeom>
        </p:spPr>
        <p:txBody>
          <a:bodyPr>
            <a:noAutofit/>
          </a:bodyPr>
          <a:lstStyle>
            <a:lvl1pPr marL="0" indent="0">
              <a:spcBef>
                <a:spcPts val="0"/>
              </a:spcBef>
              <a:spcAft>
                <a:spcPts val="300"/>
              </a:spcAft>
              <a:buNone/>
              <a:defRPr sz="1350">
                <a:solidFill>
                  <a:srgbClr val="404040"/>
                </a:solidFill>
                <a:latin typeface="Lucida Sans" panose="020B0602030504020204" pitchFamily="34" charset="0"/>
              </a:defRPr>
            </a:lvl1pPr>
            <a:lvl2pPr marL="0" indent="0">
              <a:spcBef>
                <a:spcPts val="0"/>
              </a:spcBef>
              <a:spcAft>
                <a:spcPts val="300"/>
              </a:spcAft>
              <a:buNone/>
              <a:defRPr sz="1350">
                <a:solidFill>
                  <a:srgbClr val="404040"/>
                </a:solidFill>
                <a:latin typeface="Lucida Sans" panose="020B0602030504020204" pitchFamily="34" charset="0"/>
              </a:defRPr>
            </a:lvl2pPr>
            <a:lvl3pPr marL="344091" indent="-88106">
              <a:spcBef>
                <a:spcPts val="0"/>
              </a:spcBef>
              <a:spcAft>
                <a:spcPts val="300"/>
              </a:spcAft>
              <a:defRPr sz="1350">
                <a:solidFill>
                  <a:srgbClr val="404040"/>
                </a:solidFill>
                <a:latin typeface="Lucida Sans" panose="020B0602030504020204" pitchFamily="34" charset="0"/>
              </a:defRPr>
            </a:lvl3pPr>
            <a:lvl4pPr marL="513160" indent="-80963">
              <a:spcBef>
                <a:spcPts val="0"/>
              </a:spcBef>
              <a:spcAft>
                <a:spcPts val="300"/>
              </a:spcAft>
              <a:defRPr sz="1350">
                <a:solidFill>
                  <a:srgbClr val="404040"/>
                </a:solidFill>
                <a:latin typeface="Lucida Sans" panose="020B0602030504020204" pitchFamily="34" charset="0"/>
              </a:defRPr>
            </a:lvl4pPr>
            <a:lvl5pPr marL="688181" indent="-86916">
              <a:spcBef>
                <a:spcPts val="0"/>
              </a:spcBef>
              <a:spcAft>
                <a:spcPts val="300"/>
              </a:spcAft>
              <a:defRPr sz="1350">
                <a:solidFill>
                  <a:srgbClr val="404040"/>
                </a:solidFill>
                <a:latin typeface="Lucida Sans" panose="020B0602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04AFEA6-5EE5-43CA-84A4-4648F97759BD}"/>
              </a:ext>
            </a:extLst>
          </p:cNvPr>
          <p:cNvSpPr>
            <a:spLocks noGrp="1"/>
          </p:cNvSpPr>
          <p:nvPr>
            <p:ph type="pic" sz="quarter" idx="16"/>
          </p:nvPr>
        </p:nvSpPr>
        <p:spPr>
          <a:xfrm>
            <a:off x="5334000" y="1538869"/>
            <a:ext cx="3255227" cy="4389491"/>
          </a:xfrm>
          <a:prstGeom prst="rect">
            <a:avLst/>
          </a:prstGeom>
        </p:spPr>
        <p:txBody>
          <a:bodyPr/>
          <a:lstStyle/>
          <a:p>
            <a:r>
              <a:rPr lang="en-US" dirty="0"/>
              <a:t>Click icon to add picture</a:t>
            </a:r>
          </a:p>
        </p:txBody>
      </p:sp>
      <p:sp>
        <p:nvSpPr>
          <p:cNvPr id="11" name="Title 1">
            <a:extLst>
              <a:ext uri="{FF2B5EF4-FFF2-40B4-BE49-F238E27FC236}">
                <a16:creationId xmlns:a16="http://schemas.microsoft.com/office/drawing/2014/main" id="{8ABD71F1-865B-4FED-AAA2-F07759EF7F9D}"/>
              </a:ext>
            </a:extLst>
          </p:cNvPr>
          <p:cNvSpPr>
            <a:spLocks noGrp="1"/>
          </p:cNvSpPr>
          <p:nvPr>
            <p:ph type="title" hasCustomPrompt="1"/>
          </p:nvPr>
        </p:nvSpPr>
        <p:spPr>
          <a:xfrm>
            <a:off x="0" y="416684"/>
            <a:ext cx="9144000" cy="914400"/>
          </a:xfrm>
          <a:prstGeom prst="rect">
            <a:avLst/>
          </a:prstGeom>
        </p:spPr>
        <p:txBody>
          <a:bodyPr lIns="365760" anchor="ctr">
            <a:normAutofit/>
          </a:bodyPr>
          <a:lstStyle>
            <a:lvl1pPr marL="201216" indent="0">
              <a:defRPr sz="2100" b="0">
                <a:solidFill>
                  <a:srgbClr val="004987"/>
                </a:solidFill>
                <a:latin typeface="Lucida Sans" panose="020B0602030504020204" pitchFamily="34" charset="0"/>
              </a:defRPr>
            </a:lvl1pPr>
          </a:lstStyle>
          <a:p>
            <a:r>
              <a:rPr lang="fr-FR"/>
              <a:t>Slide </a:t>
            </a:r>
            <a:r>
              <a:rPr lang="fr-FR" err="1"/>
              <a:t>title</a:t>
            </a:r>
            <a:r>
              <a:rPr lang="fr-FR"/>
              <a:t>: Lucida Sans 28</a:t>
            </a:r>
            <a:endParaRPr lang="en-US"/>
          </a:p>
        </p:txBody>
      </p:sp>
    </p:spTree>
    <p:extLst>
      <p:ext uri="{BB962C8B-B14F-4D97-AF65-F5344CB8AC3E}">
        <p14:creationId xmlns:p14="http://schemas.microsoft.com/office/powerpoint/2010/main" val="321868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Oct/Nov 2019</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Oct/Nov 2019</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r>
              <a:rPr lang="en-US"/>
              <a:t>Oct/Nov 2019</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r>
              <a:rPr lang="en-US"/>
              <a:t>Oct/Nov 2019</a:t>
            </a:r>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r>
              <a:rPr lang="en-US"/>
              <a:t>Oct/Nov 2019</a:t>
            </a:r>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Oct/Nov 2019</a:t>
            </a:r>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Oct/Nov 2019</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Oct/Nov 2019</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BCD7001-3A27-492E-807C-C82917089748}"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Oct/Nov 2019</a:t>
            </a:r>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D7001-3A27-492E-807C-C82917089748}"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4968" y="2636911"/>
            <a:ext cx="7772400" cy="2160241"/>
          </a:xfrm>
        </p:spPr>
        <p:txBody>
          <a:bodyPr>
            <a:normAutofit/>
          </a:bodyPr>
          <a:lstStyle/>
          <a:p>
            <a:r>
              <a:rPr lang="en-ZA" b="1" dirty="0"/>
              <a:t> 2020 WHS Implementation Preparation, Zimbabwe</a:t>
            </a:r>
          </a:p>
        </p:txBody>
      </p:sp>
      <p:sp>
        <p:nvSpPr>
          <p:cNvPr id="3" name="Subtitle 2"/>
          <p:cNvSpPr>
            <a:spLocks noGrp="1"/>
          </p:cNvSpPr>
          <p:nvPr>
            <p:ph type="subTitle" idx="1"/>
          </p:nvPr>
        </p:nvSpPr>
        <p:spPr>
          <a:xfrm>
            <a:off x="1731640" y="4941167"/>
            <a:ext cx="5864696" cy="1728193"/>
          </a:xfrm>
        </p:spPr>
        <p:txBody>
          <a:bodyPr>
            <a:normAutofit fontScale="77500" lnSpcReduction="20000"/>
          </a:bodyPr>
          <a:lstStyle/>
          <a:p>
            <a:endParaRPr lang="en-ZA" dirty="0"/>
          </a:p>
          <a:p>
            <a:r>
              <a:rPr lang="en-ZA" sz="4400" dirty="0">
                <a:solidFill>
                  <a:schemeClr val="tx1"/>
                </a:solidFill>
              </a:rPr>
              <a:t>Prepared by Wimpie J du Plessis</a:t>
            </a:r>
          </a:p>
          <a:p>
            <a:r>
              <a:rPr lang="en-ZA" sz="4400" dirty="0">
                <a:solidFill>
                  <a:schemeClr val="tx1"/>
                </a:solidFill>
              </a:rPr>
              <a:t>October/November 2019 </a:t>
            </a:r>
          </a:p>
          <a:p>
            <a:endParaRPr lang="en-ZA" dirty="0"/>
          </a:p>
        </p:txBody>
      </p:sp>
      <p:pic>
        <p:nvPicPr>
          <p:cNvPr id="4" name="Picture 3">
            <a:extLst>
              <a:ext uri="{FF2B5EF4-FFF2-40B4-BE49-F238E27FC236}">
                <a16:creationId xmlns:a16="http://schemas.microsoft.com/office/drawing/2014/main" id="{73EEF8A4-53C5-4669-88C0-C531E140EAB4}"/>
              </a:ext>
            </a:extLst>
          </p:cNvPr>
          <p:cNvPicPr>
            <a:picLocks noChangeAspect="1"/>
          </p:cNvPicPr>
          <p:nvPr/>
        </p:nvPicPr>
        <p:blipFill>
          <a:blip r:embed="rId2"/>
          <a:stretch>
            <a:fillRect/>
          </a:stretch>
        </p:blipFill>
        <p:spPr>
          <a:xfrm>
            <a:off x="971600" y="476672"/>
            <a:ext cx="2552700" cy="1752600"/>
          </a:xfrm>
          <a:prstGeom prst="rect">
            <a:avLst/>
          </a:prstGeom>
        </p:spPr>
      </p:pic>
      <p:pic>
        <p:nvPicPr>
          <p:cNvPr id="6" name="Picture 5">
            <a:extLst>
              <a:ext uri="{FF2B5EF4-FFF2-40B4-BE49-F238E27FC236}">
                <a16:creationId xmlns:a16="http://schemas.microsoft.com/office/drawing/2014/main" id="{A0C73E35-0EA2-45EC-B1E6-E8FCE77EB04A}"/>
              </a:ext>
            </a:extLst>
          </p:cNvPr>
          <p:cNvPicPr>
            <a:picLocks noChangeAspect="1"/>
          </p:cNvPicPr>
          <p:nvPr/>
        </p:nvPicPr>
        <p:blipFill>
          <a:blip r:embed="rId3"/>
          <a:stretch>
            <a:fillRect/>
          </a:stretch>
        </p:blipFill>
        <p:spPr>
          <a:xfrm>
            <a:off x="5383485" y="697632"/>
            <a:ext cx="2428875" cy="121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715436" cy="571504"/>
          </a:xfrm>
        </p:spPr>
        <p:txBody>
          <a:bodyPr>
            <a:noAutofit/>
          </a:bodyPr>
          <a:lstStyle/>
          <a:p>
            <a:r>
              <a:rPr lang="en-ZA" sz="3200" b="1" dirty="0"/>
              <a:t>Course Rating System/</a:t>
            </a:r>
            <a:r>
              <a:rPr lang="en-ZA" sz="3200" b="1" dirty="0" err="1"/>
              <a:t>RoH</a:t>
            </a:r>
            <a:r>
              <a:rPr lang="en-ZA" sz="3200" b="1" dirty="0"/>
              <a:t> Terms</a:t>
            </a:r>
            <a:r>
              <a:rPr lang="en-ZA" sz="3600" b="1" dirty="0"/>
              <a:t> (cont’d)</a:t>
            </a:r>
            <a:endParaRPr lang="en-ZA" sz="3000" b="1" dirty="0"/>
          </a:p>
        </p:txBody>
      </p:sp>
      <p:sp>
        <p:nvSpPr>
          <p:cNvPr id="3" name="Content Placeholder 2"/>
          <p:cNvSpPr>
            <a:spLocks noGrp="1"/>
          </p:cNvSpPr>
          <p:nvPr>
            <p:ph idx="1"/>
          </p:nvPr>
        </p:nvSpPr>
        <p:spPr>
          <a:xfrm>
            <a:off x="1" y="898358"/>
            <a:ext cx="9144000" cy="5338953"/>
          </a:xfrm>
        </p:spPr>
        <p:txBody>
          <a:bodyPr>
            <a:normAutofit fontScale="92500"/>
          </a:bodyPr>
          <a:lstStyle/>
          <a:p>
            <a:pPr algn="just">
              <a:buNone/>
            </a:pPr>
            <a:endParaRPr lang="en-ZA" sz="3000" b="1" i="1" dirty="0"/>
          </a:p>
          <a:p>
            <a:pPr algn="just">
              <a:buNone/>
            </a:pPr>
            <a:r>
              <a:rPr lang="en-ZA" sz="3000" b="1" u="sng" dirty="0"/>
              <a:t> </a:t>
            </a:r>
            <a:r>
              <a:rPr lang="en-ZA" sz="3500" b="1" u="sng" dirty="0"/>
              <a:t>Score Differential</a:t>
            </a:r>
          </a:p>
          <a:p>
            <a:r>
              <a:rPr lang="en-US" sz="3500" dirty="0"/>
              <a:t>A </a:t>
            </a:r>
            <a:r>
              <a:rPr lang="en-US" sz="3500" b="1" dirty="0"/>
              <a:t>Score</a:t>
            </a:r>
            <a:r>
              <a:rPr lang="en-US" sz="3500" dirty="0"/>
              <a:t> </a:t>
            </a:r>
            <a:r>
              <a:rPr lang="en-US" sz="3500" b="1" dirty="0"/>
              <a:t>Differential </a:t>
            </a:r>
            <a:r>
              <a:rPr lang="en-US" sz="3500" dirty="0"/>
              <a:t>is calculated from the </a:t>
            </a:r>
            <a:r>
              <a:rPr lang="en-US" sz="3500" b="1" dirty="0"/>
              <a:t>players gross score, adjusted for the maximum allowed on a hole</a:t>
            </a:r>
            <a:r>
              <a:rPr lang="en-US" sz="3500" dirty="0"/>
              <a:t> </a:t>
            </a:r>
            <a:r>
              <a:rPr lang="en-US" sz="3500" b="1" dirty="0"/>
              <a:t>minus</a:t>
            </a:r>
            <a:r>
              <a:rPr lang="en-US" sz="3500" dirty="0"/>
              <a:t> the </a:t>
            </a:r>
            <a:r>
              <a:rPr lang="en-US" sz="3500" b="1" dirty="0"/>
              <a:t>Course Rating </a:t>
            </a:r>
            <a:r>
              <a:rPr lang="en-US" sz="3500" dirty="0"/>
              <a:t>and Playing Condition Calculation (PCC) adjustment using the following formula and includes an </a:t>
            </a:r>
            <a:r>
              <a:rPr lang="en-US" sz="3500" b="1" dirty="0"/>
              <a:t>adjustment of the slope </a:t>
            </a:r>
            <a:r>
              <a:rPr lang="en-US" sz="3500" dirty="0"/>
              <a:t>of the tee played          </a:t>
            </a:r>
            <a:endParaRPr lang="en-US" sz="3500" dirty="0">
              <a:solidFill>
                <a:srgbClr val="FF0000"/>
              </a:solidFill>
            </a:endParaRPr>
          </a:p>
          <a:p>
            <a:pPr>
              <a:buNone/>
            </a:pPr>
            <a:r>
              <a:rPr lang="en-US" sz="2800" b="1" dirty="0"/>
              <a:t>Score Differential = (Adjusted Gross Score – CR – PCC) *113/SR</a:t>
            </a:r>
          </a:p>
          <a:p>
            <a:pPr>
              <a:buNone/>
            </a:pPr>
            <a:endParaRPr lang="en-US" sz="3500" b="1" dirty="0"/>
          </a:p>
          <a:p>
            <a:pPr>
              <a:buNone/>
            </a:pPr>
            <a:endParaRPr lang="en-US" sz="3500" dirty="0"/>
          </a:p>
          <a:p>
            <a:pPr algn="just">
              <a:buNone/>
            </a:pPr>
            <a:endParaRPr lang="en-ZA" sz="2600" dirty="0"/>
          </a:p>
          <a:p>
            <a:pPr>
              <a:buNone/>
            </a:pPr>
            <a:endParaRPr lang="en-ZA" sz="2800" b="1" dirty="0"/>
          </a:p>
          <a:p>
            <a:pPr>
              <a:buNone/>
            </a:pPr>
            <a:endParaRPr lang="en-ZA" sz="2600" i="1" dirty="0"/>
          </a:p>
        </p:txBody>
      </p:sp>
      <p:sp>
        <p:nvSpPr>
          <p:cNvPr id="4" name="Date Placeholder 3">
            <a:extLst>
              <a:ext uri="{FF2B5EF4-FFF2-40B4-BE49-F238E27FC236}">
                <a16:creationId xmlns:a16="http://schemas.microsoft.com/office/drawing/2014/main" id="{B92AF345-5B39-4218-8813-D6290C449C66}"/>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31246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48EE-66D4-458D-8C51-59A47AFB033B}"/>
              </a:ext>
            </a:extLst>
          </p:cNvPr>
          <p:cNvSpPr>
            <a:spLocks noGrp="1"/>
          </p:cNvSpPr>
          <p:nvPr>
            <p:ph type="title"/>
          </p:nvPr>
        </p:nvSpPr>
        <p:spPr>
          <a:xfrm>
            <a:off x="107504" y="-171400"/>
            <a:ext cx="8856984" cy="1080120"/>
          </a:xfrm>
        </p:spPr>
        <p:txBody>
          <a:bodyPr>
            <a:normAutofit fontScale="90000"/>
          </a:bodyPr>
          <a:lstStyle/>
          <a:p>
            <a:r>
              <a:rPr lang="en-ZA" sz="3100" dirty="0"/>
              <a:t>Determining Adjustable Gross Score: </a:t>
            </a:r>
            <a:br>
              <a:rPr lang="en-ZA" sz="3100" dirty="0"/>
            </a:br>
            <a:r>
              <a:rPr lang="en-ZA" sz="4000" dirty="0"/>
              <a:t>Nett Double Bogey (NDB)</a:t>
            </a:r>
            <a:endParaRPr lang="en-ZA" dirty="0"/>
          </a:p>
        </p:txBody>
      </p:sp>
      <p:sp>
        <p:nvSpPr>
          <p:cNvPr id="3" name="Content Placeholder 2">
            <a:extLst>
              <a:ext uri="{FF2B5EF4-FFF2-40B4-BE49-F238E27FC236}">
                <a16:creationId xmlns:a16="http://schemas.microsoft.com/office/drawing/2014/main" id="{88F8DC24-B73C-44FD-AB4F-1B1D6B440E12}"/>
              </a:ext>
            </a:extLst>
          </p:cNvPr>
          <p:cNvSpPr>
            <a:spLocks noGrp="1"/>
          </p:cNvSpPr>
          <p:nvPr>
            <p:ph idx="1"/>
          </p:nvPr>
        </p:nvSpPr>
        <p:spPr>
          <a:xfrm>
            <a:off x="287016" y="836712"/>
            <a:ext cx="8749480" cy="5289453"/>
          </a:xfrm>
        </p:spPr>
        <p:txBody>
          <a:bodyPr>
            <a:normAutofit/>
          </a:bodyPr>
          <a:lstStyle/>
          <a:p>
            <a:r>
              <a:rPr lang="en-ZA" sz="2400" dirty="0"/>
              <a:t>Always calculated using the CH applicable for course played.</a:t>
            </a:r>
            <a:endParaRPr lang="en-ZA" sz="2400" dirty="0">
              <a:solidFill>
                <a:srgbClr val="FF0000"/>
              </a:solidFill>
            </a:endParaRPr>
          </a:p>
          <a:p>
            <a:r>
              <a:rPr lang="en-ZA" sz="2200" dirty="0"/>
              <a:t>Max allowable score per hole and score to be recorded is NDB except for new golfers with no HI and players with HI ≥ 54.0 where max is Par +5</a:t>
            </a:r>
          </a:p>
          <a:p>
            <a:r>
              <a:rPr lang="en-ZA" sz="2200" dirty="0"/>
              <a:t>NDB is score = 0 Stableford points or when you “ring out”</a:t>
            </a:r>
          </a:p>
          <a:p>
            <a:r>
              <a:rPr lang="en-ZA" sz="2200" dirty="0"/>
              <a:t>Easy to remember : If you do not stroke : Par +2, If you stroke: Par +3 if you double stroke : Par + 4</a:t>
            </a:r>
          </a:p>
          <a:p>
            <a:pPr marL="0" indent="0">
              <a:buNone/>
            </a:pPr>
            <a:r>
              <a:rPr lang="en-ZA" sz="2200" dirty="0"/>
              <a:t>                       Example: Player with CH of 18 . On Par 3   </a:t>
            </a:r>
          </a:p>
        </p:txBody>
      </p:sp>
      <p:sp>
        <p:nvSpPr>
          <p:cNvPr id="4" name="Date Placeholder 3">
            <a:extLst>
              <a:ext uri="{FF2B5EF4-FFF2-40B4-BE49-F238E27FC236}">
                <a16:creationId xmlns:a16="http://schemas.microsoft.com/office/drawing/2014/main" id="{5E5828C8-04A0-4A28-BB5C-03E6ADEF0EB4}"/>
              </a:ext>
            </a:extLst>
          </p:cNvPr>
          <p:cNvSpPr>
            <a:spLocks noGrp="1"/>
          </p:cNvSpPr>
          <p:nvPr>
            <p:ph type="dt" sz="half" idx="10"/>
          </p:nvPr>
        </p:nvSpPr>
        <p:spPr/>
        <p:txBody>
          <a:bodyPr/>
          <a:lstStyle/>
          <a:p>
            <a:r>
              <a:rPr lang="en-US"/>
              <a:t>Oct/Nov 2019</a:t>
            </a:r>
            <a:endParaRPr lang="en-ZA"/>
          </a:p>
        </p:txBody>
      </p:sp>
      <p:graphicFrame>
        <p:nvGraphicFramePr>
          <p:cNvPr id="5" name="Table 4">
            <a:extLst>
              <a:ext uri="{FF2B5EF4-FFF2-40B4-BE49-F238E27FC236}">
                <a16:creationId xmlns:a16="http://schemas.microsoft.com/office/drawing/2014/main" id="{CD2AD1AA-8D11-44B8-9382-8CF1D6ABA0C6}"/>
              </a:ext>
            </a:extLst>
          </p:cNvPr>
          <p:cNvGraphicFramePr>
            <a:graphicFrameLocks noGrp="1"/>
          </p:cNvGraphicFramePr>
          <p:nvPr>
            <p:extLst>
              <p:ext uri="{D42A27DB-BD31-4B8C-83A1-F6EECF244321}">
                <p14:modId xmlns:p14="http://schemas.microsoft.com/office/powerpoint/2010/main" val="667621012"/>
              </p:ext>
            </p:extLst>
          </p:nvPr>
        </p:nvGraphicFramePr>
        <p:xfrm>
          <a:off x="3131840" y="3643456"/>
          <a:ext cx="2664296" cy="3169920"/>
        </p:xfrm>
        <a:graphic>
          <a:graphicData uri="http://schemas.openxmlformats.org/drawingml/2006/table">
            <a:tbl>
              <a:tblPr firstRow="1" bandRow="1">
                <a:tableStyleId>{5C22544A-7EE6-4342-B048-85BDC9FD1C3A}</a:tableStyleId>
              </a:tblPr>
              <a:tblGrid>
                <a:gridCol w="1161360">
                  <a:extLst>
                    <a:ext uri="{9D8B030D-6E8A-4147-A177-3AD203B41FA5}">
                      <a16:colId xmlns:a16="http://schemas.microsoft.com/office/drawing/2014/main" val="3620818177"/>
                    </a:ext>
                  </a:extLst>
                </a:gridCol>
                <a:gridCol w="1502936">
                  <a:extLst>
                    <a:ext uri="{9D8B030D-6E8A-4147-A177-3AD203B41FA5}">
                      <a16:colId xmlns:a16="http://schemas.microsoft.com/office/drawing/2014/main" val="2596732634"/>
                    </a:ext>
                  </a:extLst>
                </a:gridCol>
              </a:tblGrid>
              <a:tr h="451059">
                <a:tc>
                  <a:txBody>
                    <a:bodyPr/>
                    <a:lstStyle/>
                    <a:p>
                      <a:pPr algn="ctr"/>
                      <a:r>
                        <a:rPr lang="en-ZA" dirty="0"/>
                        <a:t>Number of shots </a:t>
                      </a:r>
                    </a:p>
                  </a:txBody>
                  <a:tcPr/>
                </a:tc>
                <a:tc>
                  <a:txBody>
                    <a:bodyPr/>
                    <a:lstStyle/>
                    <a:p>
                      <a:pPr algn="ctr"/>
                      <a:r>
                        <a:rPr lang="en-ZA" dirty="0"/>
                        <a:t>Stableford Points</a:t>
                      </a:r>
                    </a:p>
                  </a:txBody>
                  <a:tcPr/>
                </a:tc>
                <a:extLst>
                  <a:ext uri="{0D108BD9-81ED-4DB2-BD59-A6C34878D82A}">
                    <a16:rowId xmlns:a16="http://schemas.microsoft.com/office/drawing/2014/main" val="1496128258"/>
                  </a:ext>
                </a:extLst>
              </a:tr>
              <a:tr h="257748">
                <a:tc>
                  <a:txBody>
                    <a:bodyPr/>
                    <a:lstStyle/>
                    <a:p>
                      <a:pPr algn="ctr"/>
                      <a:r>
                        <a:rPr lang="en-ZA" dirty="0"/>
                        <a:t>2</a:t>
                      </a:r>
                    </a:p>
                  </a:txBody>
                  <a:tcPr/>
                </a:tc>
                <a:tc>
                  <a:txBody>
                    <a:bodyPr/>
                    <a:lstStyle/>
                    <a:p>
                      <a:pPr algn="ctr"/>
                      <a:r>
                        <a:rPr lang="en-ZA" dirty="0"/>
                        <a:t>4</a:t>
                      </a:r>
                    </a:p>
                  </a:txBody>
                  <a:tcPr/>
                </a:tc>
                <a:extLst>
                  <a:ext uri="{0D108BD9-81ED-4DB2-BD59-A6C34878D82A}">
                    <a16:rowId xmlns:a16="http://schemas.microsoft.com/office/drawing/2014/main" val="2928715722"/>
                  </a:ext>
                </a:extLst>
              </a:tr>
              <a:tr h="257748">
                <a:tc>
                  <a:txBody>
                    <a:bodyPr/>
                    <a:lstStyle/>
                    <a:p>
                      <a:pPr algn="ctr"/>
                      <a:r>
                        <a:rPr lang="en-ZA" dirty="0"/>
                        <a:t>3</a:t>
                      </a:r>
                    </a:p>
                  </a:txBody>
                  <a:tcPr/>
                </a:tc>
                <a:tc>
                  <a:txBody>
                    <a:bodyPr/>
                    <a:lstStyle/>
                    <a:p>
                      <a:pPr algn="ctr"/>
                      <a:r>
                        <a:rPr lang="en-ZA" dirty="0"/>
                        <a:t>3</a:t>
                      </a:r>
                    </a:p>
                  </a:txBody>
                  <a:tcPr/>
                </a:tc>
                <a:extLst>
                  <a:ext uri="{0D108BD9-81ED-4DB2-BD59-A6C34878D82A}">
                    <a16:rowId xmlns:a16="http://schemas.microsoft.com/office/drawing/2014/main" val="600748892"/>
                  </a:ext>
                </a:extLst>
              </a:tr>
              <a:tr h="257748">
                <a:tc>
                  <a:txBody>
                    <a:bodyPr/>
                    <a:lstStyle/>
                    <a:p>
                      <a:pPr algn="ctr"/>
                      <a:r>
                        <a:rPr lang="en-ZA" dirty="0"/>
                        <a:t>4</a:t>
                      </a:r>
                    </a:p>
                  </a:txBody>
                  <a:tcPr/>
                </a:tc>
                <a:tc>
                  <a:txBody>
                    <a:bodyPr/>
                    <a:lstStyle/>
                    <a:p>
                      <a:pPr algn="ctr"/>
                      <a:r>
                        <a:rPr lang="en-ZA" dirty="0"/>
                        <a:t>2</a:t>
                      </a:r>
                    </a:p>
                  </a:txBody>
                  <a:tcPr/>
                </a:tc>
                <a:extLst>
                  <a:ext uri="{0D108BD9-81ED-4DB2-BD59-A6C34878D82A}">
                    <a16:rowId xmlns:a16="http://schemas.microsoft.com/office/drawing/2014/main" val="3395882778"/>
                  </a:ext>
                </a:extLst>
              </a:tr>
              <a:tr h="257748">
                <a:tc>
                  <a:txBody>
                    <a:bodyPr/>
                    <a:lstStyle/>
                    <a:p>
                      <a:pPr algn="ctr"/>
                      <a:r>
                        <a:rPr lang="en-ZA" dirty="0"/>
                        <a:t>5</a:t>
                      </a:r>
                    </a:p>
                  </a:txBody>
                  <a:tcPr/>
                </a:tc>
                <a:tc>
                  <a:txBody>
                    <a:bodyPr/>
                    <a:lstStyle/>
                    <a:p>
                      <a:pPr algn="ctr"/>
                      <a:r>
                        <a:rPr lang="en-ZA" dirty="0"/>
                        <a:t>1</a:t>
                      </a:r>
                    </a:p>
                  </a:txBody>
                  <a:tcPr/>
                </a:tc>
                <a:extLst>
                  <a:ext uri="{0D108BD9-81ED-4DB2-BD59-A6C34878D82A}">
                    <a16:rowId xmlns:a16="http://schemas.microsoft.com/office/drawing/2014/main" val="1857192209"/>
                  </a:ext>
                </a:extLst>
              </a:tr>
              <a:tr h="257748">
                <a:tc>
                  <a:txBody>
                    <a:bodyPr/>
                    <a:lstStyle/>
                    <a:p>
                      <a:pPr algn="ctr"/>
                      <a:r>
                        <a:rPr lang="en-ZA" dirty="0"/>
                        <a:t>6</a:t>
                      </a:r>
                    </a:p>
                  </a:txBody>
                  <a:tcPr/>
                </a:tc>
                <a:tc>
                  <a:txBody>
                    <a:bodyPr/>
                    <a:lstStyle/>
                    <a:p>
                      <a:pPr algn="ctr"/>
                      <a:r>
                        <a:rPr lang="en-ZA" dirty="0"/>
                        <a:t>0</a:t>
                      </a:r>
                    </a:p>
                  </a:txBody>
                  <a:tcPr/>
                </a:tc>
                <a:extLst>
                  <a:ext uri="{0D108BD9-81ED-4DB2-BD59-A6C34878D82A}">
                    <a16:rowId xmlns:a16="http://schemas.microsoft.com/office/drawing/2014/main" val="1726889130"/>
                  </a:ext>
                </a:extLst>
              </a:tr>
              <a:tr h="494017">
                <a:tc gridSpan="2">
                  <a:txBody>
                    <a:bodyPr/>
                    <a:lstStyle/>
                    <a:p>
                      <a:pPr algn="ctr"/>
                      <a:r>
                        <a:rPr lang="en-ZA" sz="2000" b="0" dirty="0">
                          <a:solidFill>
                            <a:srgbClr val="FF0000"/>
                          </a:solidFill>
                        </a:rPr>
                        <a:t>Max</a:t>
                      </a:r>
                      <a:r>
                        <a:rPr lang="en-ZA" sz="2000" b="0" baseline="0" dirty="0">
                          <a:solidFill>
                            <a:srgbClr val="FF0000"/>
                          </a:solidFill>
                        </a:rPr>
                        <a:t> and </a:t>
                      </a:r>
                      <a:r>
                        <a:rPr lang="en-ZA" sz="2000" b="0" dirty="0">
                          <a:solidFill>
                            <a:srgbClr val="FF0000"/>
                          </a:solidFill>
                        </a:rPr>
                        <a:t>Score to be </a:t>
                      </a:r>
                      <a:r>
                        <a:rPr lang="en-ZA" sz="2000" b="0" dirty="0">
                          <a:solidFill>
                            <a:srgbClr val="FF3300"/>
                          </a:solidFill>
                        </a:rPr>
                        <a:t>recorded = 6</a:t>
                      </a:r>
                    </a:p>
                  </a:txBody>
                  <a:tcPr/>
                </a:tc>
                <a:tc hMerge="1">
                  <a:txBody>
                    <a:bodyPr/>
                    <a:lstStyle/>
                    <a:p>
                      <a:endParaRPr lang="en-ZA" dirty="0"/>
                    </a:p>
                  </a:txBody>
                  <a:tcPr/>
                </a:tc>
                <a:extLst>
                  <a:ext uri="{0D108BD9-81ED-4DB2-BD59-A6C34878D82A}">
                    <a16:rowId xmlns:a16="http://schemas.microsoft.com/office/drawing/2014/main" val="1676032308"/>
                  </a:ext>
                </a:extLst>
              </a:tr>
            </a:tbl>
          </a:graphicData>
        </a:graphic>
      </p:graphicFrame>
    </p:spTree>
    <p:extLst>
      <p:ext uri="{BB962C8B-B14F-4D97-AF65-F5344CB8AC3E}">
        <p14:creationId xmlns:p14="http://schemas.microsoft.com/office/powerpoint/2010/main" val="214026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48EE-66D4-458D-8C51-59A47AFB033B}"/>
              </a:ext>
            </a:extLst>
          </p:cNvPr>
          <p:cNvSpPr>
            <a:spLocks noGrp="1"/>
          </p:cNvSpPr>
          <p:nvPr>
            <p:ph type="title"/>
          </p:nvPr>
        </p:nvSpPr>
        <p:spPr>
          <a:xfrm>
            <a:off x="107504" y="-171400"/>
            <a:ext cx="8856984" cy="1172060"/>
          </a:xfrm>
        </p:spPr>
        <p:txBody>
          <a:bodyPr>
            <a:normAutofit/>
          </a:bodyPr>
          <a:lstStyle/>
          <a:p>
            <a:r>
              <a:rPr lang="en-ZA" sz="3100" dirty="0"/>
              <a:t> Adjustable Gross Score when Hole not completed: </a:t>
            </a:r>
            <a:br>
              <a:rPr lang="en-ZA" sz="3100" dirty="0"/>
            </a:br>
            <a:r>
              <a:rPr lang="en-ZA" sz="3100" dirty="0"/>
              <a:t>Most Likely Score (MLS)</a:t>
            </a:r>
            <a:endParaRPr lang="en-ZA" dirty="0"/>
          </a:p>
        </p:txBody>
      </p:sp>
      <p:sp>
        <p:nvSpPr>
          <p:cNvPr id="3" name="Content Placeholder 2">
            <a:extLst>
              <a:ext uri="{FF2B5EF4-FFF2-40B4-BE49-F238E27FC236}">
                <a16:creationId xmlns:a16="http://schemas.microsoft.com/office/drawing/2014/main" id="{88F8DC24-B73C-44FD-AB4F-1B1D6B440E12}"/>
              </a:ext>
            </a:extLst>
          </p:cNvPr>
          <p:cNvSpPr>
            <a:spLocks noGrp="1"/>
          </p:cNvSpPr>
          <p:nvPr>
            <p:ph idx="1"/>
          </p:nvPr>
        </p:nvSpPr>
        <p:spPr>
          <a:xfrm>
            <a:off x="0" y="908721"/>
            <a:ext cx="9144000" cy="5217444"/>
          </a:xfrm>
        </p:spPr>
        <p:txBody>
          <a:bodyPr>
            <a:normAutofit/>
          </a:bodyPr>
          <a:lstStyle/>
          <a:p>
            <a:r>
              <a:rPr lang="en-ZA" sz="2400" dirty="0"/>
              <a:t>When format of play results in a golfer not completing a hole such as Better Ball, Alliance and Match Play formats the golfer should record the MLS with the Max = NDB</a:t>
            </a:r>
          </a:p>
          <a:p>
            <a:pPr marL="0" indent="0">
              <a:buNone/>
            </a:pPr>
            <a:endParaRPr lang="en-ZA" dirty="0"/>
          </a:p>
        </p:txBody>
      </p:sp>
      <p:sp>
        <p:nvSpPr>
          <p:cNvPr id="4" name="Date Placeholder 3">
            <a:extLst>
              <a:ext uri="{FF2B5EF4-FFF2-40B4-BE49-F238E27FC236}">
                <a16:creationId xmlns:a16="http://schemas.microsoft.com/office/drawing/2014/main" id="{5E5828C8-04A0-4A28-BB5C-03E6ADEF0EB4}"/>
              </a:ext>
            </a:extLst>
          </p:cNvPr>
          <p:cNvSpPr>
            <a:spLocks noGrp="1"/>
          </p:cNvSpPr>
          <p:nvPr>
            <p:ph type="dt" sz="half" idx="10"/>
          </p:nvPr>
        </p:nvSpPr>
        <p:spPr/>
        <p:txBody>
          <a:bodyPr/>
          <a:lstStyle/>
          <a:p>
            <a:r>
              <a:rPr lang="en-US"/>
              <a:t>Oct/Nov 2019</a:t>
            </a:r>
            <a:endParaRPr lang="en-ZA"/>
          </a:p>
        </p:txBody>
      </p:sp>
      <p:pic>
        <p:nvPicPr>
          <p:cNvPr id="5" name="Picture 4">
            <a:extLst>
              <a:ext uri="{FF2B5EF4-FFF2-40B4-BE49-F238E27FC236}">
                <a16:creationId xmlns:a16="http://schemas.microsoft.com/office/drawing/2014/main" id="{46F25835-2F6F-49FA-AA53-1E4353EECFE7}"/>
              </a:ext>
            </a:extLst>
          </p:cNvPr>
          <p:cNvPicPr>
            <a:picLocks noChangeAspect="1"/>
          </p:cNvPicPr>
          <p:nvPr/>
        </p:nvPicPr>
        <p:blipFill>
          <a:blip r:embed="rId3"/>
          <a:stretch>
            <a:fillRect/>
          </a:stretch>
        </p:blipFill>
        <p:spPr>
          <a:xfrm>
            <a:off x="683568" y="2080781"/>
            <a:ext cx="8136904" cy="4045384"/>
          </a:xfrm>
          <a:prstGeom prst="rect">
            <a:avLst/>
          </a:prstGeom>
        </p:spPr>
      </p:pic>
    </p:spTree>
    <p:extLst>
      <p:ext uri="{BB962C8B-B14F-4D97-AF65-F5344CB8AC3E}">
        <p14:creationId xmlns:p14="http://schemas.microsoft.com/office/powerpoint/2010/main" val="428611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715436" cy="642942"/>
          </a:xfrm>
        </p:spPr>
        <p:txBody>
          <a:bodyPr>
            <a:noAutofit/>
          </a:bodyPr>
          <a:lstStyle/>
          <a:p>
            <a:r>
              <a:rPr lang="en-ZA" sz="3200" b="1" dirty="0"/>
              <a:t>Course Rating System/</a:t>
            </a:r>
            <a:r>
              <a:rPr lang="en-ZA" sz="3200" b="1" dirty="0" err="1"/>
              <a:t>RoH</a:t>
            </a:r>
            <a:r>
              <a:rPr lang="en-ZA" sz="3200" b="1" dirty="0"/>
              <a:t> Terms</a:t>
            </a:r>
            <a:r>
              <a:rPr lang="en-ZA" sz="3600" b="1" dirty="0"/>
              <a:t> (cont’d)</a:t>
            </a:r>
            <a:endParaRPr lang="en-ZA" sz="3000" b="1" dirty="0"/>
          </a:p>
        </p:txBody>
      </p:sp>
      <p:sp>
        <p:nvSpPr>
          <p:cNvPr id="3" name="Content Placeholder 2"/>
          <p:cNvSpPr>
            <a:spLocks noGrp="1"/>
          </p:cNvSpPr>
          <p:nvPr>
            <p:ph idx="1"/>
          </p:nvPr>
        </p:nvSpPr>
        <p:spPr>
          <a:xfrm>
            <a:off x="214282" y="928670"/>
            <a:ext cx="8715436" cy="5143535"/>
          </a:xfrm>
        </p:spPr>
        <p:txBody>
          <a:bodyPr>
            <a:normAutofit fontScale="92500" lnSpcReduction="10000"/>
          </a:bodyPr>
          <a:lstStyle/>
          <a:p>
            <a:r>
              <a:rPr lang="en-ZA" dirty="0"/>
              <a:t>  </a:t>
            </a:r>
            <a:r>
              <a:rPr lang="en-ZA" sz="3000" b="1" u="sng" dirty="0"/>
              <a:t>Course Handicap</a:t>
            </a:r>
            <a:r>
              <a:rPr lang="en-ZA" sz="4000" b="1" dirty="0"/>
              <a:t>:</a:t>
            </a:r>
          </a:p>
          <a:p>
            <a:pPr>
              <a:buNone/>
            </a:pPr>
            <a:r>
              <a:rPr lang="en-ZA" dirty="0"/>
              <a:t>    </a:t>
            </a:r>
            <a:r>
              <a:rPr lang="en-ZA" sz="2800" dirty="0"/>
              <a:t>The</a:t>
            </a:r>
            <a:r>
              <a:rPr lang="en-ZA" sz="2800" b="1" dirty="0"/>
              <a:t> Course Handicap </a:t>
            </a:r>
            <a:r>
              <a:rPr lang="en-ZA" sz="2800" dirty="0"/>
              <a:t>is the </a:t>
            </a:r>
            <a:r>
              <a:rPr lang="en-ZA" sz="2800" b="1" dirty="0"/>
              <a:t>calculated handicap </a:t>
            </a:r>
            <a:r>
              <a:rPr lang="en-ZA" sz="2800" dirty="0"/>
              <a:t>the golfer will use on the day, based on the Course (tee) they select and </a:t>
            </a:r>
            <a:r>
              <a:rPr lang="en-ZA" sz="2800" b="1" dirty="0"/>
              <a:t>includes the adjustment to Par. </a:t>
            </a:r>
          </a:p>
          <a:p>
            <a:pPr>
              <a:buNone/>
            </a:pPr>
            <a:r>
              <a:rPr lang="en-ZA" sz="2800" b="1" dirty="0"/>
              <a:t>   </a:t>
            </a:r>
            <a:r>
              <a:rPr lang="en-ZA" sz="2800" dirty="0"/>
              <a:t>The Course Handicap is calculated  as follows.</a:t>
            </a:r>
          </a:p>
          <a:p>
            <a:pPr>
              <a:buNone/>
            </a:pPr>
            <a:r>
              <a:rPr lang="en-ZA" sz="2800" b="1" dirty="0"/>
              <a:t>    Course Handicap = Handicap Index *Slope /113 +(CR-Par)</a:t>
            </a:r>
          </a:p>
          <a:p>
            <a:pPr>
              <a:buNone/>
            </a:pPr>
            <a:r>
              <a:rPr lang="en-ZA" sz="2800" dirty="0">
                <a:solidFill>
                  <a:srgbClr val="FF0000"/>
                </a:solidFill>
              </a:rPr>
              <a:t>                     (Examples on next slide)</a:t>
            </a:r>
          </a:p>
          <a:p>
            <a:pPr>
              <a:buNone/>
            </a:pPr>
            <a:r>
              <a:rPr lang="en-ZA" sz="2800" dirty="0"/>
              <a:t>     It is a </a:t>
            </a:r>
            <a:r>
              <a:rPr lang="en-ZA" sz="2800" b="1" dirty="0"/>
              <a:t>rounded number, </a:t>
            </a:r>
            <a:r>
              <a:rPr lang="en-ZA" sz="2800" dirty="0"/>
              <a:t>where a decimal </a:t>
            </a:r>
            <a:r>
              <a:rPr lang="en-ZA" sz="2800" b="1" dirty="0"/>
              <a:t>&lt; 0, 5 will be rounded down</a:t>
            </a:r>
            <a:r>
              <a:rPr lang="en-ZA" sz="2800" dirty="0"/>
              <a:t>, and a decimal </a:t>
            </a:r>
            <a:r>
              <a:rPr lang="en-ZA" sz="2800" b="1" dirty="0"/>
              <a:t>≥ 0,5 will be rounded up.      Rounding ONLY after calculation is completed</a:t>
            </a:r>
          </a:p>
          <a:p>
            <a:pPr>
              <a:buNone/>
            </a:pPr>
            <a:r>
              <a:rPr lang="en-ZA" sz="2800" dirty="0"/>
              <a:t>     And, it is the </a:t>
            </a:r>
            <a:r>
              <a:rPr lang="en-ZA" sz="2800" b="1" dirty="0"/>
              <a:t>number the golfer will use to record </a:t>
            </a:r>
            <a:r>
              <a:rPr lang="en-ZA" sz="2800" dirty="0"/>
              <a:t>their </a:t>
            </a:r>
            <a:r>
              <a:rPr lang="en-ZA" sz="2800" b="1" dirty="0"/>
              <a:t>scores</a:t>
            </a:r>
            <a:endParaRPr lang="en-ZA" sz="2800" dirty="0"/>
          </a:p>
          <a:p>
            <a:pPr>
              <a:buFont typeface="Wingdings" pitchFamily="2" charset="2"/>
              <a:buChar char="Ø"/>
            </a:pPr>
            <a:endParaRPr lang="en-ZA" dirty="0"/>
          </a:p>
          <a:p>
            <a:pPr>
              <a:buNone/>
            </a:pPr>
            <a:endParaRPr lang="en-ZA" dirty="0"/>
          </a:p>
        </p:txBody>
      </p:sp>
      <p:sp>
        <p:nvSpPr>
          <p:cNvPr id="4" name="Date Placeholder 3">
            <a:extLst>
              <a:ext uri="{FF2B5EF4-FFF2-40B4-BE49-F238E27FC236}">
                <a16:creationId xmlns:a16="http://schemas.microsoft.com/office/drawing/2014/main" id="{FFC40E47-53E6-42CC-98BE-F412F1008142}"/>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80840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08720"/>
          </a:xfrm>
        </p:spPr>
        <p:txBody>
          <a:bodyPr>
            <a:normAutofit fontScale="90000"/>
          </a:bodyPr>
          <a:lstStyle/>
          <a:p>
            <a:br>
              <a:rPr lang="en-ZA" dirty="0"/>
            </a:br>
            <a:br>
              <a:rPr lang="en-ZA" sz="3100" b="1" dirty="0"/>
            </a:br>
            <a:r>
              <a:rPr lang="en-ZA" sz="3100" b="1" dirty="0"/>
              <a:t>Course Handicap Calculation Examples</a:t>
            </a:r>
            <a:br>
              <a:rPr lang="en-ZA" sz="3100" b="1" dirty="0"/>
            </a:br>
            <a:r>
              <a:rPr lang="en-ZA" sz="2700" dirty="0"/>
              <a:t>Course Handicap (CH) = Handicap Index *Slope /113 +(CR-Par)</a:t>
            </a:r>
            <a:br>
              <a:rPr lang="en-ZA" sz="3100" dirty="0"/>
            </a:br>
            <a:r>
              <a:rPr lang="en-ZA" b="1" dirty="0"/>
              <a:t> </a:t>
            </a:r>
            <a:br>
              <a:rPr lang="en-ZA" b="1" dirty="0"/>
            </a:br>
            <a:endParaRPr lang="en-ZA" b="1" dirty="0"/>
          </a:p>
        </p:txBody>
      </p:sp>
      <p:sp>
        <p:nvSpPr>
          <p:cNvPr id="3" name="Content Placeholder 2"/>
          <p:cNvSpPr>
            <a:spLocks noGrp="1"/>
          </p:cNvSpPr>
          <p:nvPr>
            <p:ph idx="1"/>
          </p:nvPr>
        </p:nvSpPr>
        <p:spPr>
          <a:xfrm>
            <a:off x="323528" y="980729"/>
            <a:ext cx="8820472" cy="5040559"/>
          </a:xfrm>
        </p:spPr>
        <p:txBody>
          <a:bodyPr>
            <a:normAutofit fontScale="85000" lnSpcReduction="10000"/>
          </a:bodyPr>
          <a:lstStyle/>
          <a:p>
            <a:r>
              <a:rPr lang="en-ZA" b="1" dirty="0"/>
              <a:t>Golfer with Handicap Index (HI) of 15.4</a:t>
            </a:r>
          </a:p>
          <a:p>
            <a:pPr>
              <a:buNone/>
            </a:pPr>
            <a:r>
              <a:rPr lang="en-ZA" b="1" dirty="0"/>
              <a:t>Club A: Red Course:</a:t>
            </a:r>
          </a:p>
          <a:p>
            <a:pPr>
              <a:buNone/>
            </a:pPr>
            <a:r>
              <a:rPr lang="en-ZA" dirty="0"/>
              <a:t>Course Rating (CR) = 68.8 and Slope Rating = 122. Par 72</a:t>
            </a:r>
          </a:p>
          <a:p>
            <a:pPr>
              <a:buNone/>
            </a:pPr>
            <a:r>
              <a:rPr lang="en-ZA" dirty="0"/>
              <a:t> </a:t>
            </a:r>
            <a:r>
              <a:rPr lang="en-ZA" b="1" dirty="0"/>
              <a:t>CH</a:t>
            </a:r>
            <a:r>
              <a:rPr lang="en-ZA" dirty="0"/>
              <a:t>: 15.4*122/113 = 16.6 - 3.2 = 13.4 rounded to 13. </a:t>
            </a:r>
            <a:r>
              <a:rPr lang="en-ZA" b="1" dirty="0"/>
              <a:t>CH = 13</a:t>
            </a:r>
          </a:p>
          <a:p>
            <a:pPr>
              <a:buNone/>
            </a:pPr>
            <a:r>
              <a:rPr lang="en-ZA" b="1" dirty="0"/>
              <a:t>Club B: Red Course</a:t>
            </a:r>
          </a:p>
          <a:p>
            <a:pPr>
              <a:buNone/>
            </a:pPr>
            <a:r>
              <a:rPr lang="en-ZA" dirty="0"/>
              <a:t>Course Rating (CR) = 65.2 and Slope Rating = 118. Par 72</a:t>
            </a:r>
          </a:p>
          <a:p>
            <a:pPr>
              <a:buNone/>
            </a:pPr>
            <a:r>
              <a:rPr lang="en-ZA" b="1" dirty="0"/>
              <a:t>CH</a:t>
            </a:r>
            <a:r>
              <a:rPr lang="en-ZA" dirty="0"/>
              <a:t>: 15.4*118/113= 16.1 – 6.8 = 9.2 rounded to 9. </a:t>
            </a:r>
            <a:r>
              <a:rPr lang="en-ZA" b="1" dirty="0"/>
              <a:t> CH = 9</a:t>
            </a:r>
          </a:p>
          <a:p>
            <a:pPr>
              <a:buNone/>
            </a:pPr>
            <a:r>
              <a:rPr lang="en-ZA" b="1" dirty="0"/>
              <a:t>Note : </a:t>
            </a:r>
            <a:r>
              <a:rPr lang="en-ZA" dirty="0"/>
              <a:t>Because </a:t>
            </a:r>
            <a:r>
              <a:rPr lang="en-ZA" b="1" dirty="0"/>
              <a:t>adjustment to par is incorporated </a:t>
            </a:r>
            <a:r>
              <a:rPr lang="en-ZA" dirty="0"/>
              <a:t>in CH calculation </a:t>
            </a:r>
            <a:r>
              <a:rPr lang="en-ZA" b="1" dirty="0"/>
              <a:t>NO further adjustments </a:t>
            </a:r>
            <a:r>
              <a:rPr lang="en-ZA" dirty="0"/>
              <a:t>are made to the handicap of golfers when playing off different tees.</a:t>
            </a:r>
          </a:p>
        </p:txBody>
      </p:sp>
      <p:sp>
        <p:nvSpPr>
          <p:cNvPr id="4" name="Date Placeholder 3">
            <a:extLst>
              <a:ext uri="{FF2B5EF4-FFF2-40B4-BE49-F238E27FC236}">
                <a16:creationId xmlns:a16="http://schemas.microsoft.com/office/drawing/2014/main" id="{DC732254-382E-4427-B50A-ACB0C7E9628B}"/>
              </a:ext>
            </a:extLst>
          </p:cNvPr>
          <p:cNvSpPr>
            <a:spLocks noGrp="1"/>
          </p:cNvSpPr>
          <p:nvPr>
            <p:ph type="dt" sz="half" idx="10"/>
          </p:nvPr>
        </p:nvSpPr>
        <p:spPr/>
        <p:txBody>
          <a:bodyPr/>
          <a:lstStyle/>
          <a:p>
            <a:r>
              <a:rPr lang="en-US"/>
              <a:t>Oct/Nov 2019</a:t>
            </a:r>
            <a:endParaRPr lang="en-Z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786874" cy="571504"/>
          </a:xfrm>
        </p:spPr>
        <p:txBody>
          <a:bodyPr>
            <a:noAutofit/>
          </a:bodyPr>
          <a:lstStyle/>
          <a:p>
            <a:r>
              <a:rPr lang="en-ZA" sz="3200" b="1" dirty="0"/>
              <a:t>Examples of Course Handicap at 2 different Clubs </a:t>
            </a:r>
          </a:p>
        </p:txBody>
      </p:sp>
      <p:sp>
        <p:nvSpPr>
          <p:cNvPr id="3" name="Content Placeholder 2"/>
          <p:cNvSpPr>
            <a:spLocks noGrp="1"/>
          </p:cNvSpPr>
          <p:nvPr>
            <p:ph idx="1"/>
          </p:nvPr>
        </p:nvSpPr>
        <p:spPr>
          <a:xfrm>
            <a:off x="457200" y="928671"/>
            <a:ext cx="8229600" cy="5197494"/>
          </a:xfrm>
        </p:spPr>
        <p:txBody>
          <a:bodyPr/>
          <a:lstStyle/>
          <a:p>
            <a:pPr>
              <a:buNone/>
            </a:pPr>
            <a:endParaRPr lang="en-ZA" sz="2000" dirty="0"/>
          </a:p>
          <a:p>
            <a:endParaRPr lang="en-ZA" dirty="0"/>
          </a:p>
          <a:p>
            <a:endParaRPr lang="en-ZA" dirty="0"/>
          </a:p>
          <a:p>
            <a:pPr>
              <a:buNone/>
            </a:pPr>
            <a:endParaRPr lang="en-ZA" sz="2400" dirty="0"/>
          </a:p>
          <a:p>
            <a:pPr>
              <a:buNone/>
            </a:pPr>
            <a:r>
              <a:rPr lang="en-ZA" dirty="0"/>
              <a:t> </a:t>
            </a:r>
          </a:p>
          <a:p>
            <a:pPr>
              <a:buNone/>
            </a:pPr>
            <a:endParaRPr lang="en-ZA" dirty="0"/>
          </a:p>
        </p:txBody>
      </p:sp>
      <p:sp>
        <p:nvSpPr>
          <p:cNvPr id="5" name="Date Placeholder 4">
            <a:extLst>
              <a:ext uri="{FF2B5EF4-FFF2-40B4-BE49-F238E27FC236}">
                <a16:creationId xmlns:a16="http://schemas.microsoft.com/office/drawing/2014/main" id="{0ED42A1D-EB2C-47B4-B63F-E427786C1E95}"/>
              </a:ext>
            </a:extLst>
          </p:cNvPr>
          <p:cNvSpPr>
            <a:spLocks noGrp="1"/>
          </p:cNvSpPr>
          <p:nvPr>
            <p:ph type="dt" sz="half" idx="10"/>
          </p:nvPr>
        </p:nvSpPr>
        <p:spPr/>
        <p:txBody>
          <a:bodyPr/>
          <a:lstStyle/>
          <a:p>
            <a:r>
              <a:rPr lang="en-US"/>
              <a:t>Oct/Nov 2019</a:t>
            </a:r>
            <a:endParaRPr lang="en-ZA"/>
          </a:p>
        </p:txBody>
      </p:sp>
      <p:graphicFrame>
        <p:nvGraphicFramePr>
          <p:cNvPr id="4" name="Table 3"/>
          <p:cNvGraphicFramePr>
            <a:graphicFrameLocks noGrp="1"/>
          </p:cNvGraphicFramePr>
          <p:nvPr/>
        </p:nvGraphicFramePr>
        <p:xfrm>
          <a:off x="857224" y="1071546"/>
          <a:ext cx="7286677" cy="2420478"/>
        </p:xfrm>
        <a:graphic>
          <a:graphicData uri="http://schemas.openxmlformats.org/drawingml/2006/table">
            <a:tbl>
              <a:tblPr firstRow="1" bandRow="1">
                <a:tableStyleId>{5C22544A-7EE6-4342-B048-85BDC9FD1C3A}</a:tableStyleId>
              </a:tblPr>
              <a:tblGrid>
                <a:gridCol w="1247632">
                  <a:extLst>
                    <a:ext uri="{9D8B030D-6E8A-4147-A177-3AD203B41FA5}">
                      <a16:colId xmlns:a16="http://schemas.microsoft.com/office/drawing/2014/main" val="20000"/>
                    </a:ext>
                  </a:extLst>
                </a:gridCol>
                <a:gridCol w="1503461">
                  <a:extLst>
                    <a:ext uri="{9D8B030D-6E8A-4147-A177-3AD203B41FA5}">
                      <a16:colId xmlns:a16="http://schemas.microsoft.com/office/drawing/2014/main" val="20001"/>
                    </a:ext>
                  </a:extLst>
                </a:gridCol>
                <a:gridCol w="1412724">
                  <a:extLst>
                    <a:ext uri="{9D8B030D-6E8A-4147-A177-3AD203B41FA5}">
                      <a16:colId xmlns:a16="http://schemas.microsoft.com/office/drawing/2014/main" val="20002"/>
                    </a:ext>
                  </a:extLst>
                </a:gridCol>
                <a:gridCol w="1487078">
                  <a:extLst>
                    <a:ext uri="{9D8B030D-6E8A-4147-A177-3AD203B41FA5}">
                      <a16:colId xmlns:a16="http://schemas.microsoft.com/office/drawing/2014/main" val="20003"/>
                    </a:ext>
                  </a:extLst>
                </a:gridCol>
                <a:gridCol w="1635782">
                  <a:extLst>
                    <a:ext uri="{9D8B030D-6E8A-4147-A177-3AD203B41FA5}">
                      <a16:colId xmlns:a16="http://schemas.microsoft.com/office/drawing/2014/main" val="20004"/>
                    </a:ext>
                  </a:extLst>
                </a:gridCol>
              </a:tblGrid>
              <a:tr h="928694">
                <a:tc>
                  <a:txBody>
                    <a:bodyPr/>
                    <a:lstStyle/>
                    <a:p>
                      <a:pPr algn="ctr"/>
                      <a:endParaRPr lang="en-ZA" sz="1600" b="1" dirty="0"/>
                    </a:p>
                    <a:p>
                      <a:pPr algn="ctr"/>
                      <a:r>
                        <a:rPr lang="en-ZA" sz="1600" b="1" dirty="0"/>
                        <a:t>Club A</a:t>
                      </a:r>
                    </a:p>
                    <a:p>
                      <a:pPr algn="ctr"/>
                      <a:r>
                        <a:rPr lang="en-ZA" sz="1400" b="1" dirty="0"/>
                        <a:t>Par 72 course</a:t>
                      </a:r>
                    </a:p>
                  </a:txBody>
                  <a:tcPr/>
                </a:tc>
                <a:tc>
                  <a:txBody>
                    <a:bodyPr/>
                    <a:lstStyle/>
                    <a:p>
                      <a:pPr algn="ctr"/>
                      <a:endParaRPr lang="en-ZA" sz="1400" b="1" dirty="0"/>
                    </a:p>
                    <a:p>
                      <a:pPr algn="ctr"/>
                      <a:r>
                        <a:rPr lang="en-ZA" sz="1400" b="1" dirty="0"/>
                        <a:t>Men</a:t>
                      </a:r>
                    </a:p>
                    <a:p>
                      <a:pPr algn="ctr"/>
                      <a:r>
                        <a:rPr lang="en-ZA" sz="1400" b="1" dirty="0"/>
                        <a:t>(course/slope)</a:t>
                      </a:r>
                    </a:p>
                  </a:txBody>
                  <a:tcPr/>
                </a:tc>
                <a:tc>
                  <a:txBody>
                    <a:bodyPr/>
                    <a:lstStyle/>
                    <a:p>
                      <a:pPr algn="ctr"/>
                      <a:endParaRPr lang="en-ZA" sz="1400" b="1" dirty="0"/>
                    </a:p>
                    <a:p>
                      <a:pPr algn="ctr"/>
                      <a:r>
                        <a:rPr lang="en-ZA" sz="1400" b="1" dirty="0"/>
                        <a:t>Women</a:t>
                      </a:r>
                    </a:p>
                    <a:p>
                      <a:pPr algn="ctr"/>
                      <a:r>
                        <a:rPr lang="en-ZA" sz="1400" b="1" dirty="0"/>
                        <a:t>(course/slope)</a:t>
                      </a:r>
                    </a:p>
                  </a:txBody>
                  <a:tcPr/>
                </a:tc>
                <a:tc>
                  <a:txBody>
                    <a:bodyPr/>
                    <a:lstStyle/>
                    <a:p>
                      <a:pPr algn="ctr"/>
                      <a:r>
                        <a:rPr lang="en-ZA" sz="1400" b="1" dirty="0"/>
                        <a:t>Course H.cap</a:t>
                      </a:r>
                    </a:p>
                    <a:p>
                      <a:pPr algn="ctr"/>
                      <a:r>
                        <a:rPr lang="en-ZA" sz="1400" b="1" dirty="0"/>
                        <a:t>for 15.4 H.I.</a:t>
                      </a:r>
                    </a:p>
                    <a:p>
                      <a:pPr algn="ctr"/>
                      <a:r>
                        <a:rPr lang="en-ZA" sz="1400" b="1" dirty="0"/>
                        <a:t> Men</a:t>
                      </a:r>
                    </a:p>
                    <a:p>
                      <a:pPr algn="ctr"/>
                      <a:endParaRPr lang="en-ZA" sz="1400" b="1" dirty="0"/>
                    </a:p>
                  </a:txBody>
                  <a:tcPr/>
                </a:tc>
                <a:tc>
                  <a:txBody>
                    <a:bodyPr/>
                    <a:lstStyle/>
                    <a:p>
                      <a:pPr algn="ctr"/>
                      <a:r>
                        <a:rPr lang="en-ZA" sz="1400" b="1" dirty="0"/>
                        <a:t>Course Handicap for 18.6</a:t>
                      </a:r>
                      <a:r>
                        <a:rPr lang="en-ZA" sz="1400" b="1" baseline="0" dirty="0"/>
                        <a:t> H.I.</a:t>
                      </a:r>
                    </a:p>
                    <a:p>
                      <a:pPr algn="ctr"/>
                      <a:r>
                        <a:rPr lang="en-ZA" sz="1400" b="1" baseline="0" dirty="0"/>
                        <a:t>Women</a:t>
                      </a:r>
                    </a:p>
                    <a:p>
                      <a:pPr algn="ctr"/>
                      <a:endParaRPr lang="en-ZA" sz="1400" b="1" dirty="0"/>
                    </a:p>
                  </a:txBody>
                  <a:tcPr/>
                </a:tc>
                <a:extLst>
                  <a:ext uri="{0D108BD9-81ED-4DB2-BD59-A6C34878D82A}">
                    <a16:rowId xmlns:a16="http://schemas.microsoft.com/office/drawing/2014/main" val="10000"/>
                  </a:ext>
                </a:extLst>
              </a:tr>
              <a:tr h="352727">
                <a:tc>
                  <a:txBody>
                    <a:bodyPr/>
                    <a:lstStyle/>
                    <a:p>
                      <a:r>
                        <a:rPr lang="en-ZA" sz="1600" dirty="0"/>
                        <a:t>Yellow</a:t>
                      </a:r>
                    </a:p>
                  </a:txBody>
                  <a:tcPr/>
                </a:tc>
                <a:tc>
                  <a:txBody>
                    <a:bodyPr/>
                    <a:lstStyle/>
                    <a:p>
                      <a:pPr algn="ctr"/>
                      <a:r>
                        <a:rPr lang="en-ZA" sz="1600" dirty="0"/>
                        <a:t>76.8/142</a:t>
                      </a:r>
                    </a:p>
                  </a:txBody>
                  <a:tcPr/>
                </a:tc>
                <a:tc>
                  <a:txBody>
                    <a:bodyPr/>
                    <a:lstStyle/>
                    <a:p>
                      <a:pPr algn="ctr"/>
                      <a:r>
                        <a:rPr lang="en-ZA" sz="1600" dirty="0"/>
                        <a:t>N/A</a:t>
                      </a:r>
                    </a:p>
                  </a:txBody>
                  <a:tcPr/>
                </a:tc>
                <a:tc>
                  <a:txBody>
                    <a:bodyPr/>
                    <a:lstStyle/>
                    <a:p>
                      <a:pPr algn="ctr"/>
                      <a:r>
                        <a:rPr lang="en-ZA" sz="1600" b="1" dirty="0"/>
                        <a:t>24</a:t>
                      </a:r>
                    </a:p>
                  </a:txBody>
                  <a:tcPr/>
                </a:tc>
                <a:tc>
                  <a:txBody>
                    <a:bodyPr/>
                    <a:lstStyle/>
                    <a:p>
                      <a:pPr algn="ctr"/>
                      <a:endParaRPr lang="en-ZA" sz="1600" dirty="0"/>
                    </a:p>
                  </a:txBody>
                  <a:tcPr/>
                </a:tc>
                <a:extLst>
                  <a:ext uri="{0D108BD9-81ED-4DB2-BD59-A6C34878D82A}">
                    <a16:rowId xmlns:a16="http://schemas.microsoft.com/office/drawing/2014/main" val="10001"/>
                  </a:ext>
                </a:extLst>
              </a:tr>
              <a:tr h="352727">
                <a:tc>
                  <a:txBody>
                    <a:bodyPr/>
                    <a:lstStyle/>
                    <a:p>
                      <a:r>
                        <a:rPr lang="en-ZA" sz="1600" dirty="0"/>
                        <a:t>White</a:t>
                      </a:r>
                    </a:p>
                  </a:txBody>
                  <a:tcPr/>
                </a:tc>
                <a:tc>
                  <a:txBody>
                    <a:bodyPr/>
                    <a:lstStyle/>
                    <a:p>
                      <a:pPr algn="ctr"/>
                      <a:r>
                        <a:rPr lang="en-ZA" sz="1600" dirty="0"/>
                        <a:t>74.1/136</a:t>
                      </a:r>
                    </a:p>
                  </a:txBody>
                  <a:tcPr/>
                </a:tc>
                <a:tc>
                  <a:txBody>
                    <a:bodyPr/>
                    <a:lstStyle/>
                    <a:p>
                      <a:pPr algn="ctr"/>
                      <a:r>
                        <a:rPr lang="en-ZA" sz="1600" dirty="0"/>
                        <a:t>N/A</a:t>
                      </a:r>
                    </a:p>
                  </a:txBody>
                  <a:tcPr/>
                </a:tc>
                <a:tc>
                  <a:txBody>
                    <a:bodyPr/>
                    <a:lstStyle/>
                    <a:p>
                      <a:pPr algn="ctr"/>
                      <a:r>
                        <a:rPr lang="en-ZA" sz="1600" b="1" dirty="0"/>
                        <a:t>21</a:t>
                      </a:r>
                    </a:p>
                  </a:txBody>
                  <a:tcPr/>
                </a:tc>
                <a:tc>
                  <a:txBody>
                    <a:bodyPr/>
                    <a:lstStyle/>
                    <a:p>
                      <a:pPr algn="ctr"/>
                      <a:endParaRPr lang="en-ZA" sz="1600" dirty="0"/>
                    </a:p>
                  </a:txBody>
                  <a:tcPr/>
                </a:tc>
                <a:extLst>
                  <a:ext uri="{0D108BD9-81ED-4DB2-BD59-A6C34878D82A}">
                    <a16:rowId xmlns:a16="http://schemas.microsoft.com/office/drawing/2014/main" val="10002"/>
                  </a:ext>
                </a:extLst>
              </a:tr>
              <a:tr h="352727">
                <a:tc>
                  <a:txBody>
                    <a:bodyPr/>
                    <a:lstStyle/>
                    <a:p>
                      <a:r>
                        <a:rPr lang="en-ZA" sz="1600" dirty="0"/>
                        <a:t>Blue</a:t>
                      </a:r>
                    </a:p>
                  </a:txBody>
                  <a:tcPr/>
                </a:tc>
                <a:tc>
                  <a:txBody>
                    <a:bodyPr/>
                    <a:lstStyle/>
                    <a:p>
                      <a:pPr algn="ctr"/>
                      <a:r>
                        <a:rPr lang="en-ZA" sz="1600" dirty="0"/>
                        <a:t>72.0/128</a:t>
                      </a:r>
                    </a:p>
                  </a:txBody>
                  <a:tcPr/>
                </a:tc>
                <a:tc>
                  <a:txBody>
                    <a:bodyPr/>
                    <a:lstStyle/>
                    <a:p>
                      <a:pPr algn="ctr"/>
                      <a:r>
                        <a:rPr lang="en-ZA" sz="1600" dirty="0"/>
                        <a:t>78.3/152</a:t>
                      </a:r>
                    </a:p>
                  </a:txBody>
                  <a:tcPr/>
                </a:tc>
                <a:tc>
                  <a:txBody>
                    <a:bodyPr/>
                    <a:lstStyle/>
                    <a:p>
                      <a:pPr algn="ctr"/>
                      <a:r>
                        <a:rPr lang="en-ZA" sz="1600" b="1" dirty="0"/>
                        <a:t>17</a:t>
                      </a:r>
                    </a:p>
                  </a:txBody>
                  <a:tcPr/>
                </a:tc>
                <a:tc>
                  <a:txBody>
                    <a:bodyPr/>
                    <a:lstStyle/>
                    <a:p>
                      <a:pPr algn="ctr"/>
                      <a:r>
                        <a:rPr lang="en-ZA" sz="1600" b="1" dirty="0">
                          <a:solidFill>
                            <a:schemeClr val="tx1"/>
                          </a:solidFill>
                        </a:rPr>
                        <a:t>31</a:t>
                      </a:r>
                    </a:p>
                  </a:txBody>
                  <a:tcPr/>
                </a:tc>
                <a:extLst>
                  <a:ext uri="{0D108BD9-81ED-4DB2-BD59-A6C34878D82A}">
                    <a16:rowId xmlns:a16="http://schemas.microsoft.com/office/drawing/2014/main" val="10003"/>
                  </a:ext>
                </a:extLst>
              </a:tr>
              <a:tr h="417417">
                <a:tc>
                  <a:txBody>
                    <a:bodyPr/>
                    <a:lstStyle/>
                    <a:p>
                      <a:r>
                        <a:rPr lang="en-ZA" sz="1600" dirty="0"/>
                        <a:t>Red</a:t>
                      </a:r>
                    </a:p>
                  </a:txBody>
                  <a:tcPr/>
                </a:tc>
                <a:tc>
                  <a:txBody>
                    <a:bodyPr/>
                    <a:lstStyle/>
                    <a:p>
                      <a:pPr algn="ctr"/>
                      <a:r>
                        <a:rPr lang="en-ZA" sz="1600" dirty="0"/>
                        <a:t>68.8/122</a:t>
                      </a:r>
                    </a:p>
                  </a:txBody>
                  <a:tcPr/>
                </a:tc>
                <a:tc>
                  <a:txBody>
                    <a:bodyPr/>
                    <a:lstStyle/>
                    <a:p>
                      <a:pPr algn="ctr"/>
                      <a:r>
                        <a:rPr lang="en-ZA" sz="1600" dirty="0"/>
                        <a:t>74.6/143</a:t>
                      </a:r>
                    </a:p>
                  </a:txBody>
                  <a:tcPr/>
                </a:tc>
                <a:tc>
                  <a:txBody>
                    <a:bodyPr/>
                    <a:lstStyle/>
                    <a:p>
                      <a:pPr algn="ctr"/>
                      <a:r>
                        <a:rPr lang="en-ZA" sz="1600" b="1" dirty="0"/>
                        <a:t>13</a:t>
                      </a:r>
                    </a:p>
                  </a:txBody>
                  <a:tcPr/>
                </a:tc>
                <a:tc>
                  <a:txBody>
                    <a:bodyPr/>
                    <a:lstStyle/>
                    <a:p>
                      <a:pPr algn="ctr"/>
                      <a:r>
                        <a:rPr lang="en-ZA" sz="1600" b="1" dirty="0"/>
                        <a:t>26</a:t>
                      </a: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857224" y="3643314"/>
          <a:ext cx="7286676" cy="2415966"/>
        </p:xfrm>
        <a:graphic>
          <a:graphicData uri="http://schemas.openxmlformats.org/drawingml/2006/table">
            <a:tbl>
              <a:tblPr firstRow="1" bandRow="1">
                <a:tableStyleId>{5C22544A-7EE6-4342-B048-85BDC9FD1C3A}</a:tableStyleId>
              </a:tblPr>
              <a:tblGrid>
                <a:gridCol w="1235029">
                  <a:extLst>
                    <a:ext uri="{9D8B030D-6E8A-4147-A177-3AD203B41FA5}">
                      <a16:colId xmlns:a16="http://schemas.microsoft.com/office/drawing/2014/main" val="20000"/>
                    </a:ext>
                  </a:extLst>
                </a:gridCol>
                <a:gridCol w="1488275">
                  <a:extLst>
                    <a:ext uri="{9D8B030D-6E8A-4147-A177-3AD203B41FA5}">
                      <a16:colId xmlns:a16="http://schemas.microsoft.com/office/drawing/2014/main" val="20001"/>
                    </a:ext>
                  </a:extLst>
                </a:gridCol>
                <a:gridCol w="1398453">
                  <a:extLst>
                    <a:ext uri="{9D8B030D-6E8A-4147-A177-3AD203B41FA5}">
                      <a16:colId xmlns:a16="http://schemas.microsoft.com/office/drawing/2014/main" val="20002"/>
                    </a:ext>
                  </a:extLst>
                </a:gridCol>
                <a:gridCol w="1472056">
                  <a:extLst>
                    <a:ext uri="{9D8B030D-6E8A-4147-A177-3AD203B41FA5}">
                      <a16:colId xmlns:a16="http://schemas.microsoft.com/office/drawing/2014/main" val="20003"/>
                    </a:ext>
                  </a:extLst>
                </a:gridCol>
                <a:gridCol w="1692863">
                  <a:extLst>
                    <a:ext uri="{9D8B030D-6E8A-4147-A177-3AD203B41FA5}">
                      <a16:colId xmlns:a16="http://schemas.microsoft.com/office/drawing/2014/main" val="20004"/>
                    </a:ext>
                  </a:extLst>
                </a:gridCol>
              </a:tblGrid>
              <a:tr h="886368">
                <a:tc>
                  <a:txBody>
                    <a:bodyPr/>
                    <a:lstStyle/>
                    <a:p>
                      <a:pPr algn="ctr"/>
                      <a:endParaRPr lang="en-ZA" sz="1600" dirty="0">
                        <a:solidFill>
                          <a:schemeClr val="tx1"/>
                        </a:solidFill>
                      </a:endParaRPr>
                    </a:p>
                    <a:p>
                      <a:pPr algn="ctr"/>
                      <a:r>
                        <a:rPr lang="en-ZA" sz="1600" dirty="0">
                          <a:solidFill>
                            <a:schemeClr val="tx1"/>
                          </a:solidFill>
                        </a:rPr>
                        <a:t>Club</a:t>
                      </a:r>
                      <a:r>
                        <a:rPr lang="en-ZA" sz="1600" baseline="0" dirty="0">
                          <a:solidFill>
                            <a:schemeClr val="tx1"/>
                          </a:solidFill>
                        </a:rPr>
                        <a:t> B</a:t>
                      </a:r>
                      <a:endParaRPr lang="en-ZA" sz="1600" dirty="0">
                        <a:solidFill>
                          <a:schemeClr val="tx1"/>
                        </a:solidFill>
                      </a:endParaRPr>
                    </a:p>
                    <a:p>
                      <a:pPr algn="ctr"/>
                      <a:r>
                        <a:rPr lang="en-ZA" sz="1400" dirty="0">
                          <a:solidFill>
                            <a:schemeClr val="tx1"/>
                          </a:solidFill>
                        </a:rPr>
                        <a:t>Par 72 course</a:t>
                      </a:r>
                    </a:p>
                  </a:txBody>
                  <a:tcPr>
                    <a:solidFill>
                      <a:srgbClr val="92D050"/>
                    </a:solidFill>
                  </a:tcPr>
                </a:tc>
                <a:tc>
                  <a:txBody>
                    <a:bodyPr/>
                    <a:lstStyle/>
                    <a:p>
                      <a:pPr algn="ctr"/>
                      <a:endParaRPr lang="en-ZA" sz="1400" dirty="0">
                        <a:solidFill>
                          <a:schemeClr val="tx1"/>
                        </a:solidFill>
                      </a:endParaRPr>
                    </a:p>
                    <a:p>
                      <a:pPr algn="ctr"/>
                      <a:r>
                        <a:rPr lang="en-ZA" sz="1400" dirty="0">
                          <a:solidFill>
                            <a:schemeClr val="tx1"/>
                          </a:solidFill>
                        </a:rPr>
                        <a:t>Men</a:t>
                      </a:r>
                    </a:p>
                    <a:p>
                      <a:pPr algn="ctr"/>
                      <a:r>
                        <a:rPr lang="en-ZA" sz="1400" dirty="0">
                          <a:solidFill>
                            <a:schemeClr val="tx1"/>
                          </a:solidFill>
                        </a:rPr>
                        <a:t>(course/slope)</a:t>
                      </a:r>
                    </a:p>
                  </a:txBody>
                  <a:tcPr>
                    <a:solidFill>
                      <a:srgbClr val="92D050"/>
                    </a:solidFill>
                  </a:tcPr>
                </a:tc>
                <a:tc>
                  <a:txBody>
                    <a:bodyPr/>
                    <a:lstStyle/>
                    <a:p>
                      <a:pPr algn="ctr"/>
                      <a:endParaRPr lang="en-ZA" sz="1400" dirty="0">
                        <a:solidFill>
                          <a:schemeClr val="tx1"/>
                        </a:solidFill>
                      </a:endParaRPr>
                    </a:p>
                    <a:p>
                      <a:pPr algn="ctr"/>
                      <a:r>
                        <a:rPr lang="en-ZA" sz="1400" dirty="0">
                          <a:solidFill>
                            <a:schemeClr val="tx1"/>
                          </a:solidFill>
                        </a:rPr>
                        <a:t>Women</a:t>
                      </a:r>
                    </a:p>
                    <a:p>
                      <a:pPr algn="ctr"/>
                      <a:r>
                        <a:rPr lang="en-ZA" sz="1400" dirty="0">
                          <a:solidFill>
                            <a:schemeClr val="tx1"/>
                          </a:solidFill>
                        </a:rPr>
                        <a:t>(course/slope)</a:t>
                      </a:r>
                    </a:p>
                  </a:txBody>
                  <a:tcPr>
                    <a:solidFill>
                      <a:srgbClr val="92D050"/>
                    </a:solidFill>
                  </a:tcPr>
                </a:tc>
                <a:tc>
                  <a:txBody>
                    <a:bodyPr/>
                    <a:lstStyle/>
                    <a:p>
                      <a:pPr algn="ctr"/>
                      <a:r>
                        <a:rPr lang="en-ZA" sz="1400" dirty="0">
                          <a:solidFill>
                            <a:schemeClr val="tx1"/>
                          </a:solidFill>
                        </a:rPr>
                        <a:t>Course H.cap</a:t>
                      </a:r>
                    </a:p>
                    <a:p>
                      <a:pPr algn="ctr"/>
                      <a:r>
                        <a:rPr lang="en-ZA" sz="1400" dirty="0">
                          <a:solidFill>
                            <a:schemeClr val="tx1"/>
                          </a:solidFill>
                        </a:rPr>
                        <a:t>for 15.4 H.I.</a:t>
                      </a:r>
                    </a:p>
                    <a:p>
                      <a:pPr algn="ctr"/>
                      <a:r>
                        <a:rPr lang="en-ZA" sz="1400" dirty="0">
                          <a:solidFill>
                            <a:schemeClr val="tx1"/>
                          </a:solidFill>
                        </a:rPr>
                        <a:t> Men </a:t>
                      </a:r>
                    </a:p>
                    <a:p>
                      <a:pPr algn="ctr"/>
                      <a:endParaRPr lang="en-ZA" sz="1400" dirty="0">
                        <a:solidFill>
                          <a:schemeClr val="tx1"/>
                        </a:solidFill>
                      </a:endParaRPr>
                    </a:p>
                  </a:txBody>
                  <a:tcPr>
                    <a:solidFill>
                      <a:srgbClr val="92D050"/>
                    </a:solidFill>
                  </a:tcPr>
                </a:tc>
                <a:tc>
                  <a:txBody>
                    <a:bodyPr/>
                    <a:lstStyle/>
                    <a:p>
                      <a:pPr algn="ctr"/>
                      <a:r>
                        <a:rPr lang="en-ZA" sz="1400" dirty="0">
                          <a:solidFill>
                            <a:schemeClr val="tx1"/>
                          </a:solidFill>
                        </a:rPr>
                        <a:t>Course Handicap</a:t>
                      </a:r>
                    </a:p>
                    <a:p>
                      <a:pPr algn="ctr"/>
                      <a:r>
                        <a:rPr lang="en-ZA" sz="1400" dirty="0">
                          <a:solidFill>
                            <a:schemeClr val="tx1"/>
                          </a:solidFill>
                        </a:rPr>
                        <a:t>for 18.6</a:t>
                      </a:r>
                      <a:r>
                        <a:rPr lang="en-ZA" sz="1400" baseline="0" dirty="0">
                          <a:solidFill>
                            <a:schemeClr val="tx1"/>
                          </a:solidFill>
                        </a:rPr>
                        <a:t> H.I.</a:t>
                      </a:r>
                    </a:p>
                    <a:p>
                      <a:pPr algn="ctr"/>
                      <a:r>
                        <a:rPr lang="en-ZA" sz="1400" baseline="0" dirty="0">
                          <a:solidFill>
                            <a:schemeClr val="tx1"/>
                          </a:solidFill>
                        </a:rPr>
                        <a:t>Women </a:t>
                      </a:r>
                      <a:endParaRPr lang="en-ZA" sz="1400" dirty="0">
                        <a:solidFill>
                          <a:schemeClr val="tx1"/>
                        </a:solidFill>
                      </a:endParaRPr>
                    </a:p>
                  </a:txBody>
                  <a:tcPr>
                    <a:solidFill>
                      <a:srgbClr val="92D050"/>
                    </a:solidFill>
                  </a:tcPr>
                </a:tc>
                <a:extLst>
                  <a:ext uri="{0D108BD9-81ED-4DB2-BD59-A6C34878D82A}">
                    <a16:rowId xmlns:a16="http://schemas.microsoft.com/office/drawing/2014/main" val="10000"/>
                  </a:ext>
                </a:extLst>
              </a:tr>
              <a:tr h="343110">
                <a:tc>
                  <a:txBody>
                    <a:bodyPr/>
                    <a:lstStyle/>
                    <a:p>
                      <a:r>
                        <a:rPr lang="en-ZA" sz="1600" dirty="0"/>
                        <a:t>Yellow</a:t>
                      </a:r>
                    </a:p>
                  </a:txBody>
                  <a:tcPr/>
                </a:tc>
                <a:tc>
                  <a:txBody>
                    <a:bodyPr/>
                    <a:lstStyle/>
                    <a:p>
                      <a:pPr algn="ctr"/>
                      <a:r>
                        <a:rPr lang="en-ZA" sz="1600" dirty="0"/>
                        <a:t>74.8/139</a:t>
                      </a:r>
                    </a:p>
                  </a:txBody>
                  <a:tcPr/>
                </a:tc>
                <a:tc>
                  <a:txBody>
                    <a:bodyPr/>
                    <a:lstStyle/>
                    <a:p>
                      <a:pPr algn="ctr"/>
                      <a:r>
                        <a:rPr lang="en-ZA" sz="1600" dirty="0"/>
                        <a:t>N/A</a:t>
                      </a:r>
                    </a:p>
                  </a:txBody>
                  <a:tcPr/>
                </a:tc>
                <a:tc>
                  <a:txBody>
                    <a:bodyPr/>
                    <a:lstStyle/>
                    <a:p>
                      <a:pPr algn="ctr"/>
                      <a:r>
                        <a:rPr lang="en-ZA" sz="1600" b="1" dirty="0"/>
                        <a:t>22</a:t>
                      </a:r>
                    </a:p>
                  </a:txBody>
                  <a:tcPr/>
                </a:tc>
                <a:tc>
                  <a:txBody>
                    <a:bodyPr/>
                    <a:lstStyle/>
                    <a:p>
                      <a:pPr algn="ctr"/>
                      <a:endParaRPr lang="en-ZA" sz="1600" dirty="0"/>
                    </a:p>
                  </a:txBody>
                  <a:tcPr/>
                </a:tc>
                <a:extLst>
                  <a:ext uri="{0D108BD9-81ED-4DB2-BD59-A6C34878D82A}">
                    <a16:rowId xmlns:a16="http://schemas.microsoft.com/office/drawing/2014/main" val="10001"/>
                  </a:ext>
                </a:extLst>
              </a:tr>
              <a:tr h="343110">
                <a:tc>
                  <a:txBody>
                    <a:bodyPr/>
                    <a:lstStyle/>
                    <a:p>
                      <a:r>
                        <a:rPr lang="en-ZA" sz="1600" dirty="0"/>
                        <a:t>White</a:t>
                      </a:r>
                    </a:p>
                  </a:txBody>
                  <a:tcPr/>
                </a:tc>
                <a:tc>
                  <a:txBody>
                    <a:bodyPr/>
                    <a:lstStyle/>
                    <a:p>
                      <a:pPr algn="ctr"/>
                      <a:r>
                        <a:rPr lang="en-ZA" sz="1600" dirty="0"/>
                        <a:t>72.2/130</a:t>
                      </a:r>
                    </a:p>
                  </a:txBody>
                  <a:tcPr/>
                </a:tc>
                <a:tc>
                  <a:txBody>
                    <a:bodyPr/>
                    <a:lstStyle/>
                    <a:p>
                      <a:pPr algn="ctr"/>
                      <a:r>
                        <a:rPr lang="en-ZA" sz="1600" dirty="0"/>
                        <a:t>N/A</a:t>
                      </a:r>
                    </a:p>
                  </a:txBody>
                  <a:tcPr/>
                </a:tc>
                <a:tc>
                  <a:txBody>
                    <a:bodyPr/>
                    <a:lstStyle/>
                    <a:p>
                      <a:pPr algn="ctr"/>
                      <a:r>
                        <a:rPr lang="en-ZA" sz="1600" b="1" dirty="0"/>
                        <a:t>18</a:t>
                      </a:r>
                    </a:p>
                  </a:txBody>
                  <a:tcPr/>
                </a:tc>
                <a:tc>
                  <a:txBody>
                    <a:bodyPr/>
                    <a:lstStyle/>
                    <a:p>
                      <a:pPr algn="ctr"/>
                      <a:endParaRPr lang="en-ZA" sz="1600" dirty="0"/>
                    </a:p>
                  </a:txBody>
                  <a:tcPr/>
                </a:tc>
                <a:extLst>
                  <a:ext uri="{0D108BD9-81ED-4DB2-BD59-A6C34878D82A}">
                    <a16:rowId xmlns:a16="http://schemas.microsoft.com/office/drawing/2014/main" val="10002"/>
                  </a:ext>
                </a:extLst>
              </a:tr>
              <a:tr h="343110">
                <a:tc>
                  <a:txBody>
                    <a:bodyPr/>
                    <a:lstStyle/>
                    <a:p>
                      <a:r>
                        <a:rPr lang="en-ZA" sz="1600" dirty="0"/>
                        <a:t>Blue</a:t>
                      </a:r>
                    </a:p>
                  </a:txBody>
                  <a:tcPr/>
                </a:tc>
                <a:tc>
                  <a:txBody>
                    <a:bodyPr/>
                    <a:lstStyle/>
                    <a:p>
                      <a:pPr algn="ctr"/>
                      <a:r>
                        <a:rPr lang="en-ZA" sz="1600" dirty="0"/>
                        <a:t>69.1/120</a:t>
                      </a:r>
                    </a:p>
                  </a:txBody>
                  <a:tcPr/>
                </a:tc>
                <a:tc>
                  <a:txBody>
                    <a:bodyPr/>
                    <a:lstStyle/>
                    <a:p>
                      <a:pPr algn="ctr"/>
                      <a:r>
                        <a:rPr lang="en-ZA" sz="1600" dirty="0"/>
                        <a:t>73.5/136</a:t>
                      </a:r>
                    </a:p>
                  </a:txBody>
                  <a:tcPr/>
                </a:tc>
                <a:tc>
                  <a:txBody>
                    <a:bodyPr/>
                    <a:lstStyle/>
                    <a:p>
                      <a:pPr algn="ctr"/>
                      <a:r>
                        <a:rPr lang="en-ZA" sz="1600" b="1" dirty="0"/>
                        <a:t>13</a:t>
                      </a:r>
                    </a:p>
                  </a:txBody>
                  <a:tcPr/>
                </a:tc>
                <a:tc>
                  <a:txBody>
                    <a:bodyPr/>
                    <a:lstStyle/>
                    <a:p>
                      <a:pPr algn="ctr"/>
                      <a:r>
                        <a:rPr lang="en-ZA" sz="1600" b="1" dirty="0"/>
                        <a:t>24</a:t>
                      </a:r>
                    </a:p>
                  </a:txBody>
                  <a:tcPr/>
                </a:tc>
                <a:extLst>
                  <a:ext uri="{0D108BD9-81ED-4DB2-BD59-A6C34878D82A}">
                    <a16:rowId xmlns:a16="http://schemas.microsoft.com/office/drawing/2014/main" val="10003"/>
                  </a:ext>
                </a:extLst>
              </a:tr>
              <a:tr h="441756">
                <a:tc>
                  <a:txBody>
                    <a:bodyPr/>
                    <a:lstStyle/>
                    <a:p>
                      <a:r>
                        <a:rPr lang="en-ZA" sz="1600" dirty="0"/>
                        <a:t>Red</a:t>
                      </a:r>
                    </a:p>
                  </a:txBody>
                  <a:tcPr/>
                </a:tc>
                <a:tc>
                  <a:txBody>
                    <a:bodyPr/>
                    <a:lstStyle/>
                    <a:p>
                      <a:pPr algn="ctr"/>
                      <a:r>
                        <a:rPr lang="en-ZA" sz="1600" dirty="0"/>
                        <a:t>65.2/118</a:t>
                      </a:r>
                    </a:p>
                  </a:txBody>
                  <a:tcPr/>
                </a:tc>
                <a:tc>
                  <a:txBody>
                    <a:bodyPr/>
                    <a:lstStyle/>
                    <a:p>
                      <a:pPr algn="ctr"/>
                      <a:r>
                        <a:rPr lang="en-ZA" sz="1600" dirty="0"/>
                        <a:t>72.1/130</a:t>
                      </a:r>
                    </a:p>
                  </a:txBody>
                  <a:tcPr/>
                </a:tc>
                <a:tc>
                  <a:txBody>
                    <a:bodyPr/>
                    <a:lstStyle/>
                    <a:p>
                      <a:pPr algn="ctr"/>
                      <a:r>
                        <a:rPr lang="en-ZA" sz="1600" b="1" dirty="0"/>
                        <a:t>9</a:t>
                      </a:r>
                    </a:p>
                  </a:txBody>
                  <a:tcPr/>
                </a:tc>
                <a:tc>
                  <a:txBody>
                    <a:bodyPr/>
                    <a:lstStyle/>
                    <a:p>
                      <a:pPr algn="ctr"/>
                      <a:r>
                        <a:rPr lang="en-ZA" sz="1600" b="1" dirty="0"/>
                        <a:t>21</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6B20-1723-47C1-AD23-0147D13D0816}"/>
              </a:ext>
            </a:extLst>
          </p:cNvPr>
          <p:cNvSpPr>
            <a:spLocks noGrp="1"/>
          </p:cNvSpPr>
          <p:nvPr>
            <p:ph type="title"/>
          </p:nvPr>
        </p:nvSpPr>
        <p:spPr>
          <a:xfrm>
            <a:off x="0" y="-27384"/>
            <a:ext cx="9144000" cy="1143000"/>
          </a:xfrm>
        </p:spPr>
        <p:txBody>
          <a:bodyPr>
            <a:normAutofit/>
          </a:bodyPr>
          <a:lstStyle/>
          <a:p>
            <a:r>
              <a:rPr lang="en-ZA" dirty="0"/>
              <a:t>Playing Handicap (PH)</a:t>
            </a:r>
          </a:p>
        </p:txBody>
      </p:sp>
      <p:sp>
        <p:nvSpPr>
          <p:cNvPr id="3" name="Content Placeholder 2">
            <a:extLst>
              <a:ext uri="{FF2B5EF4-FFF2-40B4-BE49-F238E27FC236}">
                <a16:creationId xmlns:a16="http://schemas.microsoft.com/office/drawing/2014/main" id="{4B76D29D-1BDA-40BE-91EC-200CE2B085C1}"/>
              </a:ext>
            </a:extLst>
          </p:cNvPr>
          <p:cNvSpPr>
            <a:spLocks noGrp="1"/>
          </p:cNvSpPr>
          <p:nvPr>
            <p:ph idx="1"/>
          </p:nvPr>
        </p:nvSpPr>
        <p:spPr>
          <a:xfrm>
            <a:off x="457200" y="908720"/>
            <a:ext cx="8435280" cy="5217445"/>
          </a:xfrm>
        </p:spPr>
        <p:txBody>
          <a:bodyPr>
            <a:normAutofit fontScale="92500" lnSpcReduction="10000"/>
          </a:bodyPr>
          <a:lstStyle/>
          <a:p>
            <a:r>
              <a:rPr lang="en-ZA" dirty="0"/>
              <a:t> </a:t>
            </a:r>
            <a:r>
              <a:rPr lang="en-ZA" b="1" dirty="0"/>
              <a:t>Playing Handicap (PH) is </a:t>
            </a:r>
            <a:r>
              <a:rPr lang="en-ZA" dirty="0"/>
              <a:t>based on the Terms of Competition or Handicap Allowances applicable for certain formats of play </a:t>
            </a:r>
          </a:p>
          <a:p>
            <a:r>
              <a:rPr lang="en-ZA" dirty="0"/>
              <a:t>Committee decision: Terms of Competition </a:t>
            </a:r>
          </a:p>
          <a:p>
            <a:r>
              <a:rPr lang="en-ZA" b="1" dirty="0"/>
              <a:t>PH = CH * Handicap Allowance </a:t>
            </a:r>
            <a:r>
              <a:rPr lang="en-ZA" dirty="0"/>
              <a:t>or </a:t>
            </a:r>
          </a:p>
          <a:p>
            <a:pPr marL="0" indent="0">
              <a:buNone/>
            </a:pPr>
            <a:r>
              <a:rPr lang="en-ZA" dirty="0"/>
              <a:t>       </a:t>
            </a:r>
            <a:r>
              <a:rPr lang="en-ZA" b="1" dirty="0"/>
              <a:t>Determined </a:t>
            </a:r>
            <a:r>
              <a:rPr lang="en-ZA" dirty="0"/>
              <a:t>by</a:t>
            </a:r>
            <a:r>
              <a:rPr lang="en-ZA" b="1" dirty="0"/>
              <a:t> Terms of Competition</a:t>
            </a:r>
          </a:p>
          <a:p>
            <a:r>
              <a:rPr lang="en-ZA" b="1" dirty="0"/>
              <a:t>CH remains the number golfers must use to determine their Adjusted Gross Score </a:t>
            </a:r>
          </a:p>
          <a:p>
            <a:r>
              <a:rPr lang="en-ZA" b="1" dirty="0"/>
              <a:t>PH is only used to determine the results of a competition </a:t>
            </a:r>
            <a:r>
              <a:rPr lang="en-ZA" dirty="0"/>
              <a:t>and is </a:t>
            </a:r>
            <a:r>
              <a:rPr lang="en-ZA" b="1" dirty="0"/>
              <a:t>not used </a:t>
            </a:r>
            <a:r>
              <a:rPr lang="en-ZA" dirty="0"/>
              <a:t>for</a:t>
            </a:r>
            <a:r>
              <a:rPr lang="en-ZA" b="1" dirty="0"/>
              <a:t> handicapping purposes.</a:t>
            </a:r>
          </a:p>
          <a:p>
            <a:endParaRPr lang="en-ZA" dirty="0"/>
          </a:p>
        </p:txBody>
      </p:sp>
      <p:sp>
        <p:nvSpPr>
          <p:cNvPr id="4" name="Date Placeholder 3">
            <a:extLst>
              <a:ext uri="{FF2B5EF4-FFF2-40B4-BE49-F238E27FC236}">
                <a16:creationId xmlns:a16="http://schemas.microsoft.com/office/drawing/2014/main" id="{60FD2707-F73B-42DA-AD9C-C2F4AB712361}"/>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144479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00240"/>
            <a:ext cx="8286809" cy="2357454"/>
          </a:xfrm>
        </p:spPr>
        <p:txBody>
          <a:bodyPr>
            <a:normAutofit/>
          </a:bodyPr>
          <a:lstStyle/>
          <a:p>
            <a:pPr algn="ctr"/>
            <a:r>
              <a:rPr lang="en-ZA" dirty="0"/>
              <a:t>Overview of rating data</a:t>
            </a:r>
            <a:br>
              <a:rPr lang="en-ZA" dirty="0"/>
            </a:br>
            <a:r>
              <a:rPr lang="en-ZA" dirty="0"/>
              <a:t> used to determine THE</a:t>
            </a:r>
            <a:br>
              <a:rPr lang="en-ZA" dirty="0"/>
            </a:br>
            <a:r>
              <a:rPr lang="en-ZA" dirty="0"/>
              <a:t> course and slope ratings</a:t>
            </a:r>
          </a:p>
        </p:txBody>
      </p:sp>
      <p:sp>
        <p:nvSpPr>
          <p:cNvPr id="3" name="Date Placeholder 2">
            <a:extLst>
              <a:ext uri="{FF2B5EF4-FFF2-40B4-BE49-F238E27FC236}">
                <a16:creationId xmlns:a16="http://schemas.microsoft.com/office/drawing/2014/main" id="{28272696-CD25-4ECA-A120-77F64E66913E}"/>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4016"/>
            <a:ext cx="8572560" cy="641778"/>
          </a:xfrm>
        </p:spPr>
        <p:txBody>
          <a:bodyPr lIns="0" tIns="0" rIns="0" bIns="0" anchor="t">
            <a:noAutofit/>
          </a:bodyPr>
          <a:lstStyle/>
          <a:p>
            <a:r>
              <a:rPr lang="en-ZA" sz="3600" b="1" dirty="0"/>
              <a:t>How are the Course Ratings determined</a:t>
            </a:r>
          </a:p>
        </p:txBody>
      </p:sp>
      <p:sp>
        <p:nvSpPr>
          <p:cNvPr id="3" name="Content Placeholder 2"/>
          <p:cNvSpPr>
            <a:spLocks noGrp="1"/>
          </p:cNvSpPr>
          <p:nvPr>
            <p:ph idx="1"/>
          </p:nvPr>
        </p:nvSpPr>
        <p:spPr>
          <a:xfrm>
            <a:off x="0" y="1672209"/>
            <a:ext cx="9144000" cy="4997151"/>
          </a:xfrm>
        </p:spPr>
        <p:txBody>
          <a:bodyPr>
            <a:normAutofit/>
          </a:bodyPr>
          <a:lstStyle/>
          <a:p>
            <a:r>
              <a:rPr lang="en-ZA" sz="2800" b="1" dirty="0"/>
              <a:t>Two </a:t>
            </a:r>
            <a:r>
              <a:rPr lang="en-ZA" sz="2800" dirty="0"/>
              <a:t>key parameters determine </a:t>
            </a:r>
            <a:r>
              <a:rPr lang="en-ZA" sz="2800" b="1" dirty="0"/>
              <a:t>Course and Slope Ratings</a:t>
            </a:r>
            <a:endParaRPr lang="en-ZA" sz="2800" dirty="0"/>
          </a:p>
          <a:p>
            <a:pPr>
              <a:buFont typeface="Wingdings" pitchFamily="2" charset="2"/>
              <a:buChar char="Ø"/>
            </a:pPr>
            <a:r>
              <a:rPr lang="en-ZA" sz="3000" b="1" dirty="0"/>
              <a:t>Effective Playing Length</a:t>
            </a:r>
            <a:r>
              <a:rPr lang="en-ZA" sz="3000" dirty="0"/>
              <a:t>, and</a:t>
            </a:r>
          </a:p>
          <a:p>
            <a:pPr>
              <a:buFont typeface="Wingdings" pitchFamily="2" charset="2"/>
              <a:buChar char="Ø"/>
            </a:pPr>
            <a:r>
              <a:rPr lang="en-ZA" sz="3000" b="1" dirty="0"/>
              <a:t>Obstacle Stroke Value</a:t>
            </a:r>
          </a:p>
          <a:p>
            <a:r>
              <a:rPr lang="en-ZA" sz="3000" dirty="0"/>
              <a:t>There are standards to define a Scratch and Bogey golfer’s </a:t>
            </a:r>
            <a:r>
              <a:rPr lang="en-ZA" sz="3000" b="1" dirty="0"/>
              <a:t>shot length </a:t>
            </a:r>
            <a:r>
              <a:rPr lang="en-ZA" sz="3000" dirty="0"/>
              <a:t>for </a:t>
            </a:r>
            <a:r>
              <a:rPr lang="en-ZA" sz="3000" b="1" dirty="0"/>
              <a:t>rating purposes </a:t>
            </a:r>
            <a:r>
              <a:rPr lang="en-ZA" sz="3000" dirty="0"/>
              <a:t>to determine </a:t>
            </a:r>
            <a:r>
              <a:rPr lang="en-ZA" sz="3000" b="1" dirty="0"/>
              <a:t>landing zones</a:t>
            </a:r>
          </a:p>
        </p:txBody>
      </p:sp>
      <p:sp>
        <p:nvSpPr>
          <p:cNvPr id="4" name="Date Placeholder 3">
            <a:extLst>
              <a:ext uri="{FF2B5EF4-FFF2-40B4-BE49-F238E27FC236}">
                <a16:creationId xmlns:a16="http://schemas.microsoft.com/office/drawing/2014/main" id="{CFA30103-6D8D-462A-973D-1AEA86BB7B3D}"/>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03966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rmAutofit/>
          </a:bodyPr>
          <a:lstStyle/>
          <a:p>
            <a:r>
              <a:rPr lang="en-ZA" sz="3600" b="1" dirty="0"/>
              <a:t>Effective Playing Length (EPL)</a:t>
            </a:r>
          </a:p>
        </p:txBody>
      </p:sp>
      <p:sp>
        <p:nvSpPr>
          <p:cNvPr id="3" name="Content Placeholder 2"/>
          <p:cNvSpPr>
            <a:spLocks noGrp="1"/>
          </p:cNvSpPr>
          <p:nvPr>
            <p:ph idx="1"/>
          </p:nvPr>
        </p:nvSpPr>
        <p:spPr>
          <a:xfrm>
            <a:off x="457200" y="1000108"/>
            <a:ext cx="8229600" cy="5126057"/>
          </a:xfrm>
        </p:spPr>
        <p:txBody>
          <a:bodyPr>
            <a:normAutofit fontScale="92500" lnSpcReduction="10000"/>
          </a:bodyPr>
          <a:lstStyle/>
          <a:p>
            <a:r>
              <a:rPr lang="en-ZA" b="1" dirty="0"/>
              <a:t>Five factors </a:t>
            </a:r>
            <a:r>
              <a:rPr lang="en-ZA" dirty="0"/>
              <a:t>to determine the </a:t>
            </a:r>
            <a:r>
              <a:rPr lang="en-ZA" b="1" dirty="0"/>
              <a:t>true playing length </a:t>
            </a:r>
            <a:r>
              <a:rPr lang="en-ZA" dirty="0"/>
              <a:t>of a hole</a:t>
            </a:r>
          </a:p>
          <a:p>
            <a:pPr>
              <a:buNone/>
            </a:pPr>
            <a:endParaRPr lang="en-ZA" dirty="0"/>
          </a:p>
          <a:p>
            <a:pPr>
              <a:buFont typeface="Wingdings" pitchFamily="2" charset="2"/>
              <a:buChar char="Ø"/>
            </a:pPr>
            <a:r>
              <a:rPr lang="en-ZA" sz="2800" dirty="0"/>
              <a:t> </a:t>
            </a:r>
            <a:r>
              <a:rPr lang="en-ZA" sz="3000" dirty="0"/>
              <a:t>Roll</a:t>
            </a:r>
          </a:p>
          <a:p>
            <a:pPr>
              <a:buFont typeface="Wingdings" pitchFamily="2" charset="2"/>
              <a:buChar char="Ø"/>
            </a:pPr>
            <a:r>
              <a:rPr lang="en-ZA" sz="3000" dirty="0"/>
              <a:t> Change in Elevation</a:t>
            </a:r>
          </a:p>
          <a:p>
            <a:pPr>
              <a:buFont typeface="Wingdings" pitchFamily="2" charset="2"/>
              <a:buChar char="Ø"/>
            </a:pPr>
            <a:r>
              <a:rPr lang="en-ZA" sz="3000" dirty="0"/>
              <a:t> Doglegs and Lay up</a:t>
            </a:r>
          </a:p>
          <a:p>
            <a:pPr>
              <a:buFont typeface="Wingdings" pitchFamily="2" charset="2"/>
              <a:buChar char="Ø"/>
            </a:pPr>
            <a:r>
              <a:rPr lang="en-ZA" sz="3000" dirty="0"/>
              <a:t> Wind</a:t>
            </a:r>
          </a:p>
          <a:p>
            <a:pPr>
              <a:buFont typeface="Wingdings" pitchFamily="2" charset="2"/>
              <a:buChar char="Ø"/>
            </a:pPr>
            <a:r>
              <a:rPr lang="en-ZA" sz="3000" dirty="0"/>
              <a:t> Altitude</a:t>
            </a:r>
          </a:p>
          <a:p>
            <a:pPr>
              <a:buNone/>
            </a:pPr>
            <a:endParaRPr lang="en-ZA" sz="2800" dirty="0"/>
          </a:p>
          <a:p>
            <a:pPr>
              <a:buNone/>
            </a:pPr>
            <a:r>
              <a:rPr lang="en-ZA" b="1" dirty="0"/>
              <a:t>    </a:t>
            </a:r>
            <a:endParaRPr lang="en-ZA" sz="3000" b="1" dirty="0"/>
          </a:p>
        </p:txBody>
      </p:sp>
      <p:sp>
        <p:nvSpPr>
          <p:cNvPr id="4" name="Date Placeholder 3">
            <a:extLst>
              <a:ext uri="{FF2B5EF4-FFF2-40B4-BE49-F238E27FC236}">
                <a16:creationId xmlns:a16="http://schemas.microsoft.com/office/drawing/2014/main" id="{FE795BD0-949D-44D3-A0FB-E4D38CFBAF1F}"/>
              </a:ext>
            </a:extLst>
          </p:cNvPr>
          <p:cNvSpPr>
            <a:spLocks noGrp="1"/>
          </p:cNvSpPr>
          <p:nvPr>
            <p:ph type="dt" sz="half" idx="10"/>
          </p:nvPr>
        </p:nvSpPr>
        <p:spPr/>
        <p:txBody>
          <a:bodyPr/>
          <a:lstStyle/>
          <a:p>
            <a:r>
              <a:rPr lang="en-US"/>
              <a:t>Oct/Nov 2019</a:t>
            </a:r>
            <a:endParaRPr lang="en-ZA"/>
          </a:p>
        </p:txBody>
      </p:sp>
      <p:pic>
        <p:nvPicPr>
          <p:cNvPr id="1026" name="Picture 2" descr="C:\Users\Wimpie du Plessis\Pictures\elevation changes.jpg"/>
          <p:cNvPicPr>
            <a:picLocks noChangeAspect="1" noChangeArrowheads="1"/>
          </p:cNvPicPr>
          <p:nvPr/>
        </p:nvPicPr>
        <p:blipFill>
          <a:blip r:embed="rId3" cstate="print"/>
          <a:srcRect/>
          <a:stretch>
            <a:fillRect/>
          </a:stretch>
        </p:blipFill>
        <p:spPr bwMode="auto">
          <a:xfrm>
            <a:off x="4286248" y="1844824"/>
            <a:ext cx="4246192" cy="3960440"/>
          </a:xfrm>
          <a:prstGeom prst="rect">
            <a:avLst/>
          </a:prstGeom>
          <a:noFill/>
        </p:spPr>
      </p:pic>
    </p:spTree>
    <p:extLst>
      <p:ext uri="{BB962C8B-B14F-4D97-AF65-F5344CB8AC3E}">
        <p14:creationId xmlns:p14="http://schemas.microsoft.com/office/powerpoint/2010/main" val="356292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ZA" dirty="0"/>
              <a:t>AGENDA</a:t>
            </a:r>
          </a:p>
        </p:txBody>
      </p:sp>
      <p:sp>
        <p:nvSpPr>
          <p:cNvPr id="3" name="Content Placeholder 2"/>
          <p:cNvSpPr>
            <a:spLocks noGrp="1"/>
          </p:cNvSpPr>
          <p:nvPr>
            <p:ph idx="1"/>
          </p:nvPr>
        </p:nvSpPr>
        <p:spPr>
          <a:xfrm>
            <a:off x="457200" y="1124745"/>
            <a:ext cx="8229600" cy="5001420"/>
          </a:xfrm>
        </p:spPr>
        <p:txBody>
          <a:bodyPr>
            <a:normAutofit fontScale="47500" lnSpcReduction="20000"/>
          </a:bodyPr>
          <a:lstStyle/>
          <a:p>
            <a:pPr>
              <a:buNone/>
            </a:pPr>
            <a:endParaRPr lang="en-ZA" dirty="0"/>
          </a:p>
          <a:p>
            <a:pPr marL="0" indent="0" algn="just">
              <a:buNone/>
            </a:pPr>
            <a:endParaRPr lang="en-ZA" sz="4500" dirty="0">
              <a:effectLst>
                <a:outerShdw blurRad="38100" dist="38100" dir="2700000" algn="tl">
                  <a:srgbClr val="000000">
                    <a:alpha val="43137"/>
                  </a:srgbClr>
                </a:outerShdw>
              </a:effectLst>
            </a:endParaRPr>
          </a:p>
          <a:p>
            <a:pPr algn="just">
              <a:buFont typeface="Wingdings" panose="05000000000000000000" pitchFamily="2" charset="2"/>
              <a:buChar char="Ø"/>
            </a:pPr>
            <a:r>
              <a:rPr lang="en-ZA" sz="4500" dirty="0">
                <a:effectLst>
                  <a:outerShdw blurRad="38100" dist="38100" dir="2700000" algn="tl">
                    <a:srgbClr val="000000">
                      <a:alpha val="43137"/>
                    </a:srgbClr>
                  </a:outerShdw>
                </a:effectLst>
              </a:rPr>
              <a:t>Introducing Raters : Dave Tiffin and Wimpie </a:t>
            </a:r>
            <a:r>
              <a:rPr lang="en-ZA" sz="4500">
                <a:effectLst>
                  <a:outerShdw blurRad="38100" dist="38100" dir="2700000" algn="tl">
                    <a:srgbClr val="000000">
                      <a:alpha val="43137"/>
                    </a:srgbClr>
                  </a:outerShdw>
                </a:effectLst>
              </a:rPr>
              <a:t>du Plessis</a:t>
            </a:r>
          </a:p>
          <a:p>
            <a:pPr algn="just">
              <a:buFont typeface="Wingdings" panose="05000000000000000000" pitchFamily="2" charset="2"/>
              <a:buChar char="Ø"/>
            </a:pPr>
            <a:r>
              <a:rPr lang="en-ZA" sz="4500" dirty="0">
                <a:effectLst>
                  <a:outerShdw blurRad="38100" dist="38100" dir="2700000" algn="tl">
                    <a:srgbClr val="000000">
                      <a:alpha val="43137"/>
                    </a:srgbClr>
                  </a:outerShdw>
                </a:effectLst>
              </a:rPr>
              <a:t> Course Rating System explained</a:t>
            </a:r>
          </a:p>
          <a:p>
            <a:pPr algn="just"/>
            <a:r>
              <a:rPr lang="en-ZA" sz="4500" dirty="0">
                <a:effectLst>
                  <a:outerShdw blurRad="38100" dist="38100" dir="2700000" algn="tl">
                    <a:srgbClr val="000000">
                      <a:alpha val="43137"/>
                    </a:srgbClr>
                  </a:outerShdw>
                </a:effectLst>
              </a:rPr>
              <a:t>Permanent tee markers and measurement of Average Playing Length</a:t>
            </a:r>
          </a:p>
          <a:p>
            <a:pPr algn="just"/>
            <a:r>
              <a:rPr lang="en-ZA" sz="4500" dirty="0">
                <a:effectLst>
                  <a:outerShdw blurRad="38100" dist="38100" dir="2700000" algn="tl">
                    <a:srgbClr val="000000">
                      <a:alpha val="43137"/>
                    </a:srgbClr>
                  </a:outerShdw>
                </a:effectLst>
              </a:rPr>
              <a:t>Set up of course - Impact of variance – Guidelines for training of  ground staff</a:t>
            </a:r>
          </a:p>
          <a:p>
            <a:pPr algn="just"/>
            <a:r>
              <a:rPr lang="en-ZA" sz="4500" dirty="0">
                <a:effectLst>
                  <a:outerShdw blurRad="38100" dist="38100" dir="2700000" algn="tl">
                    <a:srgbClr val="000000">
                      <a:alpha val="43137"/>
                    </a:srgbClr>
                  </a:outerShdw>
                </a:effectLst>
              </a:rPr>
              <a:t>Scorecard design</a:t>
            </a:r>
          </a:p>
          <a:p>
            <a:pPr algn="just"/>
            <a:r>
              <a:rPr lang="en-ZA" sz="4500" dirty="0">
                <a:effectLst>
                  <a:outerShdw blurRad="38100" dist="38100" dir="2700000" algn="tl">
                    <a:srgbClr val="000000">
                      <a:alpha val="43137"/>
                    </a:srgbClr>
                  </a:outerShdw>
                </a:effectLst>
              </a:rPr>
              <a:t>Process for golfers to obtain Course Handicap</a:t>
            </a:r>
          </a:p>
          <a:p>
            <a:pPr algn="just"/>
            <a:r>
              <a:rPr lang="en-ZA" sz="4500" dirty="0">
                <a:effectLst>
                  <a:outerShdw blurRad="38100" dist="38100" dir="2700000" algn="tl">
                    <a:srgbClr val="000000">
                      <a:alpha val="43137"/>
                    </a:srgbClr>
                  </a:outerShdw>
                </a:effectLst>
              </a:rPr>
              <a:t>From now to Implementation Date. </a:t>
            </a:r>
          </a:p>
          <a:p>
            <a:pPr marL="0" indent="0" algn="just">
              <a:buNone/>
            </a:pPr>
            <a:r>
              <a:rPr lang="en-ZA" sz="4400" dirty="0">
                <a:effectLst>
                  <a:outerShdw blurRad="38100" dist="38100" dir="2700000" algn="tl">
                    <a:srgbClr val="000000">
                      <a:alpha val="43137"/>
                    </a:srgbClr>
                  </a:outerShdw>
                </a:effectLst>
              </a:rPr>
              <a:t>               -  Dissemination of information to members</a:t>
            </a:r>
          </a:p>
          <a:p>
            <a:pPr marL="0" indent="0" algn="just">
              <a:buNone/>
            </a:pPr>
            <a:r>
              <a:rPr lang="en-ZA" sz="4400" dirty="0">
                <a:effectLst>
                  <a:outerShdw blurRad="38100" dist="38100" dir="2700000" algn="tl">
                    <a:srgbClr val="000000">
                      <a:alpha val="43137"/>
                    </a:srgbClr>
                  </a:outerShdw>
                </a:effectLst>
              </a:rPr>
              <a:t>               -  From Current Handicap to Handicap Index</a:t>
            </a:r>
          </a:p>
          <a:p>
            <a:pPr algn="just">
              <a:buFont typeface="Wingdings" panose="05000000000000000000" pitchFamily="2" charset="2"/>
              <a:buChar char="Ø"/>
            </a:pPr>
            <a:r>
              <a:rPr lang="en-ZA" sz="4400" dirty="0">
                <a:effectLst>
                  <a:outerShdw blurRad="38100" dist="38100" dir="2700000" algn="tl">
                    <a:srgbClr val="000000">
                      <a:alpha val="43137"/>
                    </a:srgbClr>
                  </a:outerShdw>
                </a:effectLst>
              </a:rPr>
              <a:t>World Handicapping System</a:t>
            </a:r>
          </a:p>
          <a:p>
            <a:pPr marL="0" indent="0" algn="just">
              <a:buNone/>
            </a:pPr>
            <a:r>
              <a:rPr lang="en-ZA" sz="4400" dirty="0">
                <a:effectLst>
                  <a:outerShdw blurRad="38100" dist="38100" dir="2700000" algn="tl">
                    <a:srgbClr val="000000">
                      <a:alpha val="43137"/>
                    </a:srgbClr>
                  </a:outerShdw>
                </a:effectLst>
              </a:rPr>
              <a:t>               </a:t>
            </a:r>
          </a:p>
          <a:p>
            <a:endParaRPr lang="en-ZA" dirty="0">
              <a:effectLst>
                <a:outerShdw blurRad="38100" dist="38100" dir="2700000" algn="tl">
                  <a:srgbClr val="000000">
                    <a:alpha val="43137"/>
                  </a:srgbClr>
                </a:outerShdw>
              </a:effectLst>
            </a:endParaRPr>
          </a:p>
          <a:p>
            <a:pPr marL="0" indent="0">
              <a:buNone/>
            </a:pPr>
            <a:endParaRPr lang="en-ZA" dirty="0"/>
          </a:p>
          <a:p>
            <a:pPr marL="0" indent="0">
              <a:buNone/>
            </a:pPr>
            <a:endParaRPr lang="en-ZA" b="1" dirty="0"/>
          </a:p>
        </p:txBody>
      </p:sp>
      <p:sp>
        <p:nvSpPr>
          <p:cNvPr id="4" name="Date Placeholder 3">
            <a:extLst>
              <a:ext uri="{FF2B5EF4-FFF2-40B4-BE49-F238E27FC236}">
                <a16:creationId xmlns:a16="http://schemas.microsoft.com/office/drawing/2014/main" id="{C131A764-5275-4F4A-BA43-6C1392B6A4CB}"/>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5663"/>
          </a:xfrm>
        </p:spPr>
        <p:txBody>
          <a:bodyPr wrap="square" anchor="t">
            <a:spAutoFit/>
          </a:bodyPr>
          <a:lstStyle/>
          <a:p>
            <a:r>
              <a:rPr lang="en-ZA" sz="3600" b="1" dirty="0"/>
              <a:t>Obstacle Stroke Value</a:t>
            </a:r>
            <a:br>
              <a:rPr lang="en-ZA" dirty="0"/>
            </a:br>
            <a:r>
              <a:rPr lang="en-ZA" sz="2400" dirty="0"/>
              <a:t>Numerical value from 0 -10 </a:t>
            </a:r>
            <a:r>
              <a:rPr lang="en-ZA" sz="2000" dirty="0"/>
              <a:t>(0=non-existent, 10 = extreme)</a:t>
            </a:r>
          </a:p>
        </p:txBody>
      </p:sp>
      <p:sp>
        <p:nvSpPr>
          <p:cNvPr id="3" name="Content Placeholder 2"/>
          <p:cNvSpPr>
            <a:spLocks noGrp="1"/>
          </p:cNvSpPr>
          <p:nvPr>
            <p:ph idx="1"/>
          </p:nvPr>
        </p:nvSpPr>
        <p:spPr>
          <a:xfrm>
            <a:off x="214282" y="1196753"/>
            <a:ext cx="8715436" cy="4896543"/>
          </a:xfrm>
        </p:spPr>
        <p:txBody>
          <a:bodyPr>
            <a:normAutofit fontScale="85000" lnSpcReduction="20000"/>
          </a:bodyPr>
          <a:lstStyle/>
          <a:p>
            <a:r>
              <a:rPr lang="en-ZA" sz="3100" dirty="0"/>
              <a:t>Each hole is analysed for obstacles affecting playing difficulty and </a:t>
            </a:r>
            <a:r>
              <a:rPr lang="en-ZA" sz="3100" b="1" dirty="0"/>
              <a:t>10 obstacles </a:t>
            </a:r>
            <a:r>
              <a:rPr lang="en-ZA" sz="3100" dirty="0"/>
              <a:t>are noted.</a:t>
            </a:r>
          </a:p>
          <a:p>
            <a:pPr>
              <a:buFont typeface="Wingdings" pitchFamily="2" charset="2"/>
              <a:buChar char="Ø"/>
            </a:pPr>
            <a:r>
              <a:rPr lang="en-ZA" sz="3100" dirty="0"/>
              <a:t>Topography </a:t>
            </a:r>
          </a:p>
          <a:p>
            <a:pPr>
              <a:buFont typeface="Wingdings" pitchFamily="2" charset="2"/>
              <a:buChar char="Ø"/>
            </a:pPr>
            <a:r>
              <a:rPr lang="en-ZA" sz="3100" dirty="0"/>
              <a:t>Fairway Width at landing zones</a:t>
            </a:r>
          </a:p>
          <a:p>
            <a:pPr>
              <a:buFont typeface="Wingdings" pitchFamily="2" charset="2"/>
              <a:buChar char="Ø"/>
            </a:pPr>
            <a:r>
              <a:rPr lang="en-ZA" sz="3100" dirty="0"/>
              <a:t>Green Target </a:t>
            </a:r>
          </a:p>
          <a:p>
            <a:pPr>
              <a:buFont typeface="Wingdings" pitchFamily="2" charset="2"/>
              <a:buChar char="Ø"/>
            </a:pPr>
            <a:r>
              <a:rPr lang="en-ZA" sz="3100" dirty="0"/>
              <a:t>Recoverability and Rough</a:t>
            </a:r>
          </a:p>
          <a:p>
            <a:pPr>
              <a:buFont typeface="Wingdings" pitchFamily="2" charset="2"/>
              <a:buChar char="Ø"/>
            </a:pPr>
            <a:r>
              <a:rPr lang="en-ZA" sz="3100" dirty="0"/>
              <a:t>Bunkers </a:t>
            </a:r>
          </a:p>
          <a:p>
            <a:pPr>
              <a:buFont typeface="Wingdings" pitchFamily="2" charset="2"/>
              <a:buChar char="Ø"/>
            </a:pPr>
            <a:r>
              <a:rPr lang="en-ZA" sz="3100"/>
              <a:t>Penalty Area </a:t>
            </a:r>
            <a:r>
              <a:rPr lang="en-ZA" sz="3100" dirty="0"/>
              <a:t>Lateral</a:t>
            </a:r>
          </a:p>
          <a:p>
            <a:pPr>
              <a:buFont typeface="Wingdings" pitchFamily="2" charset="2"/>
              <a:buChar char="Ø"/>
            </a:pPr>
            <a:r>
              <a:rPr lang="en-ZA" sz="3100" dirty="0"/>
              <a:t>Penalty Area Crossing</a:t>
            </a:r>
          </a:p>
          <a:p>
            <a:pPr>
              <a:buFont typeface="Wingdings" pitchFamily="2" charset="2"/>
              <a:buChar char="Ø"/>
            </a:pPr>
            <a:r>
              <a:rPr lang="en-ZA" sz="3100" dirty="0"/>
              <a:t>Trees </a:t>
            </a:r>
          </a:p>
          <a:p>
            <a:pPr>
              <a:buFont typeface="Wingdings" pitchFamily="2" charset="2"/>
              <a:buChar char="Ø"/>
            </a:pPr>
            <a:r>
              <a:rPr lang="en-ZA" sz="3100" dirty="0"/>
              <a:t>Green surface </a:t>
            </a:r>
          </a:p>
          <a:p>
            <a:pPr>
              <a:buFont typeface="Wingdings" pitchFamily="2" charset="2"/>
              <a:buChar char="Ø"/>
            </a:pPr>
            <a:r>
              <a:rPr lang="en-ZA" sz="3100" dirty="0"/>
              <a:t>Psychological</a:t>
            </a:r>
          </a:p>
          <a:p>
            <a:pPr>
              <a:buFontTx/>
              <a:buChar char="-"/>
            </a:pPr>
            <a:endParaRPr lang="en-ZA" dirty="0"/>
          </a:p>
        </p:txBody>
      </p:sp>
      <p:sp>
        <p:nvSpPr>
          <p:cNvPr id="4" name="Date Placeholder 3">
            <a:extLst>
              <a:ext uri="{FF2B5EF4-FFF2-40B4-BE49-F238E27FC236}">
                <a16:creationId xmlns:a16="http://schemas.microsoft.com/office/drawing/2014/main" id="{505754EA-EE0B-4789-B768-9E02192B9D89}"/>
              </a:ext>
            </a:extLst>
          </p:cNvPr>
          <p:cNvSpPr>
            <a:spLocks noGrp="1"/>
          </p:cNvSpPr>
          <p:nvPr>
            <p:ph type="dt" sz="half" idx="10"/>
          </p:nvPr>
        </p:nvSpPr>
        <p:spPr/>
        <p:txBody>
          <a:bodyPr/>
          <a:lstStyle/>
          <a:p>
            <a:r>
              <a:rPr lang="en-US"/>
              <a:t>Oct/Nov 2019</a:t>
            </a:r>
            <a:endParaRPr lang="en-ZA"/>
          </a:p>
        </p:txBody>
      </p:sp>
      <p:pic>
        <p:nvPicPr>
          <p:cNvPr id="8" name="Picture 3" descr="C:\Users\Wimpie du Plessis\Pictures\Pine-Valley.jpg"/>
          <p:cNvPicPr>
            <a:picLocks noChangeAspect="1" noChangeArrowheads="1"/>
          </p:cNvPicPr>
          <p:nvPr/>
        </p:nvPicPr>
        <p:blipFill>
          <a:blip r:embed="rId3" cstate="print"/>
          <a:srcRect/>
          <a:stretch>
            <a:fillRect/>
          </a:stretch>
        </p:blipFill>
        <p:spPr bwMode="auto">
          <a:xfrm>
            <a:off x="5143504" y="2786058"/>
            <a:ext cx="3678108" cy="3088934"/>
          </a:xfrm>
          <a:prstGeom prst="rect">
            <a:avLst/>
          </a:prstGeom>
          <a:noFill/>
        </p:spPr>
      </p:pic>
    </p:spTree>
    <p:extLst>
      <p:ext uri="{BB962C8B-B14F-4D97-AF65-F5344CB8AC3E}">
        <p14:creationId xmlns:p14="http://schemas.microsoft.com/office/powerpoint/2010/main" val="414380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ZA" sz="2800" b="1" dirty="0"/>
              <a:t>Slope indicates the </a:t>
            </a:r>
            <a:r>
              <a:rPr lang="en-ZA" sz="2800" b="1" i="1" dirty="0"/>
              <a:t>mathematical slope of a line when plotting scores on a graph against a Handicap Index.</a:t>
            </a:r>
            <a:endParaRPr lang="en-ZA" sz="2800" b="1" dirty="0"/>
          </a:p>
        </p:txBody>
      </p:sp>
      <p:pic>
        <p:nvPicPr>
          <p:cNvPr id="1026" name="Picture 2"/>
          <p:cNvPicPr>
            <a:picLocks noGrp="1" noChangeAspect="1" noChangeArrowheads="1"/>
          </p:cNvPicPr>
          <p:nvPr>
            <p:ph idx="1"/>
          </p:nvPr>
        </p:nvPicPr>
        <p:blipFill>
          <a:blip r:embed="rId3" cstate="print"/>
          <a:stretch>
            <a:fillRect/>
          </a:stretch>
        </p:blipFill>
        <p:spPr bwMode="auto">
          <a:xfrm>
            <a:off x="323528" y="1124744"/>
            <a:ext cx="8640959" cy="4786312"/>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3A951F83-E335-4819-BEE7-5C7405150A42}"/>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83810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03079-B640-4D26-9451-2C137F6CF6B1}"/>
              </a:ext>
            </a:extLst>
          </p:cNvPr>
          <p:cNvSpPr>
            <a:spLocks noGrp="1"/>
          </p:cNvSpPr>
          <p:nvPr>
            <p:ph idx="1"/>
          </p:nvPr>
        </p:nvSpPr>
        <p:spPr>
          <a:xfrm>
            <a:off x="214282" y="928671"/>
            <a:ext cx="8715436" cy="5197494"/>
          </a:xfrm>
        </p:spPr>
        <p:txBody>
          <a:bodyPr/>
          <a:lstStyle/>
          <a:p>
            <a:endParaRPr lang="en-ZA" dirty="0"/>
          </a:p>
        </p:txBody>
      </p:sp>
      <p:sp>
        <p:nvSpPr>
          <p:cNvPr id="2" name="Date Placeholder 1">
            <a:extLst>
              <a:ext uri="{FF2B5EF4-FFF2-40B4-BE49-F238E27FC236}">
                <a16:creationId xmlns:a16="http://schemas.microsoft.com/office/drawing/2014/main" id="{C8B8B88C-C5E1-4E33-AB8B-8DEE71A18B3E}"/>
              </a:ext>
            </a:extLst>
          </p:cNvPr>
          <p:cNvSpPr>
            <a:spLocks noGrp="1"/>
          </p:cNvSpPr>
          <p:nvPr>
            <p:ph type="dt" sz="half" idx="10"/>
          </p:nvPr>
        </p:nvSpPr>
        <p:spPr/>
        <p:txBody>
          <a:bodyPr/>
          <a:lstStyle/>
          <a:p>
            <a:r>
              <a:rPr lang="en-US"/>
              <a:t>Oct/Nov 2019</a:t>
            </a:r>
            <a:endParaRPr lang="en-ZA"/>
          </a:p>
        </p:txBody>
      </p:sp>
      <p:pic>
        <p:nvPicPr>
          <p:cNvPr id="6" name="Picture 4">
            <a:extLst>
              <a:ext uri="{FF2B5EF4-FFF2-40B4-BE49-F238E27FC236}">
                <a16:creationId xmlns:a16="http://schemas.microsoft.com/office/drawing/2014/main" id="{F037DDF8-5A09-426A-A80D-4D2D3636634D}"/>
              </a:ext>
            </a:extLst>
          </p:cNvPr>
          <p:cNvPicPr>
            <a:picLocks noChangeAspect="1" noChangeArrowheads="1"/>
          </p:cNvPicPr>
          <p:nvPr/>
        </p:nvPicPr>
        <p:blipFill>
          <a:blip r:embed="rId2" cstate="print"/>
          <a:srcRect/>
          <a:stretch>
            <a:fillRect/>
          </a:stretch>
        </p:blipFill>
        <p:spPr bwMode="auto">
          <a:xfrm>
            <a:off x="539552" y="1120632"/>
            <a:ext cx="7992888" cy="4951573"/>
          </a:xfrm>
          <a:prstGeom prst="rect">
            <a:avLst/>
          </a:prstGeom>
          <a:noFill/>
          <a:ln w="9525">
            <a:noFill/>
            <a:miter lim="800000"/>
            <a:headEnd/>
            <a:tailEnd/>
          </a:ln>
        </p:spPr>
      </p:pic>
      <p:sp>
        <p:nvSpPr>
          <p:cNvPr id="7" name="Rectangle 6">
            <a:extLst>
              <a:ext uri="{FF2B5EF4-FFF2-40B4-BE49-F238E27FC236}">
                <a16:creationId xmlns:a16="http://schemas.microsoft.com/office/drawing/2014/main" id="{0F7BC37C-D3E7-4B26-B6F3-0704F96D7458}"/>
              </a:ext>
            </a:extLst>
          </p:cNvPr>
          <p:cNvSpPr/>
          <p:nvPr/>
        </p:nvSpPr>
        <p:spPr>
          <a:xfrm>
            <a:off x="0" y="285728"/>
            <a:ext cx="9144000" cy="584775"/>
          </a:xfrm>
          <a:prstGeom prst="rect">
            <a:avLst/>
          </a:prstGeom>
        </p:spPr>
        <p:txBody>
          <a:bodyPr wrap="square">
            <a:spAutoFit/>
          </a:bodyPr>
          <a:lstStyle/>
          <a:p>
            <a:pPr algn="ctr"/>
            <a:r>
              <a:rPr lang="en-ZA" sz="3200" b="1" dirty="0"/>
              <a:t>Permanent Tee markers and measurement of holes</a:t>
            </a:r>
          </a:p>
        </p:txBody>
      </p:sp>
    </p:spTree>
    <p:extLst>
      <p:ext uri="{BB962C8B-B14F-4D97-AF65-F5344CB8AC3E}">
        <p14:creationId xmlns:p14="http://schemas.microsoft.com/office/powerpoint/2010/main" val="417221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2D2C-C4DB-4C01-B115-A6CD7DDBD7F0}"/>
              </a:ext>
            </a:extLst>
          </p:cNvPr>
          <p:cNvSpPr>
            <a:spLocks noGrp="1"/>
          </p:cNvSpPr>
          <p:nvPr>
            <p:ph type="title"/>
          </p:nvPr>
        </p:nvSpPr>
        <p:spPr>
          <a:xfrm>
            <a:off x="457200" y="-27384"/>
            <a:ext cx="8229600" cy="884616"/>
          </a:xfrm>
        </p:spPr>
        <p:txBody>
          <a:bodyPr>
            <a:normAutofit/>
          </a:bodyPr>
          <a:lstStyle/>
          <a:p>
            <a:r>
              <a:rPr lang="en-ZA" sz="3600" b="1" dirty="0"/>
              <a:t>Permanent Tee Markers (PTM)</a:t>
            </a:r>
          </a:p>
        </p:txBody>
      </p:sp>
      <p:sp>
        <p:nvSpPr>
          <p:cNvPr id="3" name="Content Placeholder 2">
            <a:extLst>
              <a:ext uri="{FF2B5EF4-FFF2-40B4-BE49-F238E27FC236}">
                <a16:creationId xmlns:a16="http://schemas.microsoft.com/office/drawing/2014/main" id="{8A59E9B0-54D4-4C51-B31B-25463AD1B869}"/>
              </a:ext>
            </a:extLst>
          </p:cNvPr>
          <p:cNvSpPr>
            <a:spLocks noGrp="1"/>
          </p:cNvSpPr>
          <p:nvPr>
            <p:ph idx="1"/>
          </p:nvPr>
        </p:nvSpPr>
        <p:spPr>
          <a:xfrm>
            <a:off x="214282" y="928670"/>
            <a:ext cx="8786874" cy="5427681"/>
          </a:xfrm>
        </p:spPr>
        <p:txBody>
          <a:bodyPr>
            <a:normAutofit fontScale="55000" lnSpcReduction="20000"/>
          </a:bodyPr>
          <a:lstStyle/>
          <a:p>
            <a:endParaRPr lang="en-ZA" dirty="0"/>
          </a:p>
          <a:p>
            <a:r>
              <a:rPr lang="en-ZA" sz="5100" b="1" u="sng" dirty="0"/>
              <a:t>Course Rating Guidelines</a:t>
            </a:r>
            <a:r>
              <a:rPr lang="en-ZA" sz="5100" b="1" dirty="0"/>
              <a:t>:</a:t>
            </a:r>
          </a:p>
          <a:p>
            <a:pPr>
              <a:buNone/>
            </a:pPr>
            <a:endParaRPr lang="en-ZA" dirty="0"/>
          </a:p>
          <a:p>
            <a:pPr marL="0" indent="0" algn="just">
              <a:buFont typeface="Wingdings" pitchFamily="2" charset="2"/>
              <a:buChar char="Ø"/>
            </a:pPr>
            <a:r>
              <a:rPr lang="en-ZA" sz="4400" b="1" dirty="0"/>
              <a:t> Permanent Tee Markers </a:t>
            </a:r>
            <a:r>
              <a:rPr lang="en-ZA" sz="4400" dirty="0"/>
              <a:t>positioning </a:t>
            </a:r>
          </a:p>
          <a:p>
            <a:pPr marL="0" indent="0" algn="just">
              <a:buNone/>
            </a:pPr>
            <a:r>
              <a:rPr lang="en-ZA" sz="4400" dirty="0">
                <a:solidFill>
                  <a:srgbClr val="FF0000"/>
                </a:solidFill>
              </a:rPr>
              <a:t>                             (Guidelines on next slides 3 slides)</a:t>
            </a:r>
          </a:p>
          <a:p>
            <a:pPr marL="0" indent="0" algn="just">
              <a:buFont typeface="Wingdings" pitchFamily="2" charset="2"/>
              <a:buChar char="Ø"/>
            </a:pPr>
            <a:r>
              <a:rPr lang="en-ZA" sz="4400" dirty="0"/>
              <a:t> It is </a:t>
            </a:r>
            <a:r>
              <a:rPr lang="en-ZA" sz="4400" b="1" dirty="0"/>
              <a:t>a permanent fixture and colour coded </a:t>
            </a:r>
            <a:r>
              <a:rPr lang="en-ZA" sz="4400" dirty="0"/>
              <a:t>to reflect the </a:t>
            </a:r>
            <a:r>
              <a:rPr lang="en-ZA" sz="4400" b="1" dirty="0"/>
              <a:t>colour of the course </a:t>
            </a:r>
            <a:r>
              <a:rPr lang="en-ZA" sz="4400" dirty="0"/>
              <a:t>(tee) </a:t>
            </a:r>
            <a:r>
              <a:rPr lang="en-ZA" sz="4400" b="1" dirty="0"/>
              <a:t>as per the scorecard AND as listed on the HNA/Handicapping system</a:t>
            </a:r>
            <a:r>
              <a:rPr lang="en-ZA" sz="4400" dirty="0"/>
              <a:t> </a:t>
            </a:r>
          </a:p>
          <a:p>
            <a:pPr marL="0" indent="0" algn="just">
              <a:buFont typeface="Wingdings" pitchFamily="2" charset="2"/>
              <a:buChar char="Ø"/>
            </a:pPr>
            <a:r>
              <a:rPr lang="en-ZA" sz="4400" dirty="0"/>
              <a:t> They may </a:t>
            </a:r>
            <a:r>
              <a:rPr lang="en-ZA" sz="4400" b="1" dirty="0"/>
              <a:t>not be closer </a:t>
            </a:r>
            <a:r>
              <a:rPr lang="en-ZA" sz="4400" dirty="0"/>
              <a:t>than </a:t>
            </a:r>
            <a:r>
              <a:rPr lang="en-ZA" sz="4400" b="1" dirty="0"/>
              <a:t>2 metres from front </a:t>
            </a:r>
            <a:r>
              <a:rPr lang="en-ZA" sz="4400" dirty="0"/>
              <a:t>and</a:t>
            </a:r>
          </a:p>
          <a:p>
            <a:pPr marL="0" indent="0" algn="just">
              <a:buNone/>
            </a:pPr>
            <a:r>
              <a:rPr lang="en-ZA" sz="4400" b="1" dirty="0"/>
              <a:t>  4 metres from back of tee box </a:t>
            </a:r>
            <a:r>
              <a:rPr lang="en-ZA" sz="4400" dirty="0"/>
              <a:t>(except when more than one tee box is  consistently used)</a:t>
            </a:r>
          </a:p>
          <a:p>
            <a:pPr marL="0" indent="0" algn="just">
              <a:buFont typeface="Wingdings" pitchFamily="2" charset="2"/>
              <a:buChar char="Ø"/>
            </a:pPr>
            <a:r>
              <a:rPr lang="en-ZA" sz="4400" dirty="0"/>
              <a:t> The </a:t>
            </a:r>
            <a:r>
              <a:rPr lang="en-ZA" sz="4400" b="1" dirty="0"/>
              <a:t>length of the hole </a:t>
            </a:r>
            <a:r>
              <a:rPr lang="en-ZA" sz="4400" dirty="0"/>
              <a:t>is measured from </a:t>
            </a:r>
            <a:r>
              <a:rPr lang="en-ZA" sz="4400" b="1" dirty="0"/>
              <a:t>this PTM </a:t>
            </a:r>
            <a:r>
              <a:rPr lang="en-ZA" sz="4400" dirty="0"/>
              <a:t>to the </a:t>
            </a:r>
            <a:r>
              <a:rPr lang="en-ZA" sz="4400" b="1" dirty="0"/>
              <a:t>middle of the green </a:t>
            </a:r>
            <a:r>
              <a:rPr lang="en-ZA" sz="4400" dirty="0"/>
              <a:t>(horizontally/air line)</a:t>
            </a:r>
          </a:p>
          <a:p>
            <a:pPr marL="0" indent="0" algn="just">
              <a:buFont typeface="Wingdings" pitchFamily="2" charset="2"/>
              <a:buChar char="Ø"/>
            </a:pPr>
            <a:r>
              <a:rPr lang="en-ZA" sz="4400" dirty="0"/>
              <a:t> </a:t>
            </a:r>
            <a:r>
              <a:rPr lang="en-ZA" sz="4400" b="1" dirty="0"/>
              <a:t>PTM</a:t>
            </a:r>
            <a:r>
              <a:rPr lang="en-ZA" sz="4400" dirty="0"/>
              <a:t> are one of the most </a:t>
            </a:r>
            <a:r>
              <a:rPr lang="en-ZA" sz="4400" b="1" dirty="0"/>
              <a:t>important compliance factors </a:t>
            </a:r>
            <a:r>
              <a:rPr lang="en-ZA" sz="4400" dirty="0"/>
              <a:t>to ensure courses are set up consistently on a daily basis.</a:t>
            </a:r>
          </a:p>
        </p:txBody>
      </p:sp>
      <p:sp>
        <p:nvSpPr>
          <p:cNvPr id="4" name="Date Placeholder 3">
            <a:extLst>
              <a:ext uri="{FF2B5EF4-FFF2-40B4-BE49-F238E27FC236}">
                <a16:creationId xmlns:a16="http://schemas.microsoft.com/office/drawing/2014/main" id="{D1E18387-50ED-4F51-B185-00754D1E6E86}"/>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152348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noAutofit/>
          </a:bodyPr>
          <a:lstStyle/>
          <a:p>
            <a:r>
              <a:rPr lang="en-ZA" sz="3600" b="1" dirty="0"/>
              <a:t>Positioning of Permanent Tee Markers </a:t>
            </a:r>
          </a:p>
        </p:txBody>
      </p:sp>
      <p:sp>
        <p:nvSpPr>
          <p:cNvPr id="3" name="Content Placeholder 2"/>
          <p:cNvSpPr>
            <a:spLocks noGrp="1"/>
          </p:cNvSpPr>
          <p:nvPr>
            <p:ph idx="1"/>
          </p:nvPr>
        </p:nvSpPr>
        <p:spPr>
          <a:xfrm>
            <a:off x="357158" y="1124745"/>
            <a:ext cx="8572560" cy="5256584"/>
          </a:xfrm>
        </p:spPr>
        <p:txBody>
          <a:bodyPr>
            <a:normAutofit/>
          </a:bodyPr>
          <a:lstStyle/>
          <a:p>
            <a:pPr>
              <a:buNone/>
            </a:pPr>
            <a:r>
              <a:rPr lang="en-ZA" sz="2800" dirty="0"/>
              <a:t>    </a:t>
            </a:r>
            <a:r>
              <a:rPr lang="en-ZA" b="1" dirty="0"/>
              <a:t>where  a single teeing area is used per set of tees:</a:t>
            </a:r>
            <a:endParaRPr lang="en-ZA" sz="2800" dirty="0"/>
          </a:p>
          <a:p>
            <a:r>
              <a:rPr lang="en-ZA" sz="2400" dirty="0"/>
              <a:t>When a </a:t>
            </a:r>
            <a:r>
              <a:rPr lang="en-ZA" sz="2400" b="1" dirty="0"/>
              <a:t>single tee box </a:t>
            </a:r>
            <a:r>
              <a:rPr lang="en-ZA" sz="2400" dirty="0"/>
              <a:t>is designated for </a:t>
            </a:r>
            <a:r>
              <a:rPr lang="en-ZA" sz="2400" b="1" dirty="0"/>
              <a:t>one set of tees</a:t>
            </a:r>
            <a:r>
              <a:rPr lang="en-ZA" sz="2400" dirty="0"/>
              <a:t>, </a:t>
            </a:r>
            <a:r>
              <a:rPr lang="en-ZA" sz="2400" b="1" dirty="0"/>
              <a:t>placement of the PTM </a:t>
            </a:r>
            <a:r>
              <a:rPr lang="en-ZA" sz="2400" dirty="0"/>
              <a:t>is at a point opposite the </a:t>
            </a:r>
            <a:r>
              <a:rPr lang="en-ZA" sz="2400" b="1" dirty="0"/>
              <a:t>middle of the teeing area.</a:t>
            </a:r>
          </a:p>
          <a:p>
            <a:endParaRPr lang="en-ZA" sz="2800" dirty="0"/>
          </a:p>
          <a:p>
            <a:endParaRPr lang="en-ZA" sz="2400" dirty="0"/>
          </a:p>
          <a:p>
            <a:endParaRPr lang="en-ZA" sz="2400" dirty="0"/>
          </a:p>
          <a:p>
            <a:r>
              <a:rPr lang="en-ZA" sz="2400" dirty="0"/>
              <a:t>This maximises the ability of the club to use the </a:t>
            </a:r>
            <a:r>
              <a:rPr lang="en-ZA" sz="2400" b="1" dirty="0"/>
              <a:t>entire teeing area </a:t>
            </a:r>
            <a:r>
              <a:rPr lang="en-ZA" sz="2400" dirty="0"/>
              <a:t>and gives the </a:t>
            </a:r>
            <a:r>
              <a:rPr lang="en-ZA" sz="2400" b="1" dirty="0"/>
              <a:t>best chance of consistently </a:t>
            </a:r>
            <a:r>
              <a:rPr lang="en-ZA" sz="2400" dirty="0"/>
              <a:t>setting up the course to the </a:t>
            </a:r>
            <a:r>
              <a:rPr lang="en-ZA" sz="2400" b="1" dirty="0"/>
              <a:t>Average Playing Length (APL) </a:t>
            </a:r>
          </a:p>
        </p:txBody>
      </p:sp>
      <p:sp>
        <p:nvSpPr>
          <p:cNvPr id="4" name="Date Placeholder 3"/>
          <p:cNvSpPr>
            <a:spLocks noGrp="1"/>
          </p:cNvSpPr>
          <p:nvPr>
            <p:ph type="dt" sz="half" idx="10"/>
          </p:nvPr>
        </p:nvSpPr>
        <p:spPr/>
        <p:txBody>
          <a:bodyPr/>
          <a:lstStyle/>
          <a:p>
            <a:r>
              <a:rPr lang="en-US"/>
              <a:t>Oct/Nov 2019</a:t>
            </a:r>
            <a:endParaRPr lang="en-ZA"/>
          </a:p>
        </p:txBody>
      </p:sp>
      <p:sp>
        <p:nvSpPr>
          <p:cNvPr id="5736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Rectangle 6">
            <a:extLst>
              <a:ext uri="{FF2B5EF4-FFF2-40B4-BE49-F238E27FC236}">
                <a16:creationId xmlns:a16="http://schemas.microsoft.com/office/drawing/2014/main" id="{BD1239E0-4DCB-46CB-8CB5-0310861077B1}"/>
              </a:ext>
            </a:extLst>
          </p:cNvPr>
          <p:cNvSpPr/>
          <p:nvPr/>
        </p:nvSpPr>
        <p:spPr>
          <a:xfrm>
            <a:off x="2339752" y="3501008"/>
            <a:ext cx="4032448" cy="1152128"/>
          </a:xfrm>
          <a:prstGeom prst="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a:p>
        </p:txBody>
      </p:sp>
      <p:sp>
        <p:nvSpPr>
          <p:cNvPr id="8" name="Oval 7">
            <a:extLst>
              <a:ext uri="{FF2B5EF4-FFF2-40B4-BE49-F238E27FC236}">
                <a16:creationId xmlns:a16="http://schemas.microsoft.com/office/drawing/2014/main" id="{204B68D9-C3E0-463E-BDD5-5F3E5CDD346F}"/>
              </a:ext>
            </a:extLst>
          </p:cNvPr>
          <p:cNvSpPr/>
          <p:nvPr/>
        </p:nvSpPr>
        <p:spPr>
          <a:xfrm>
            <a:off x="4283968" y="4437112"/>
            <a:ext cx="288032"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Autofit/>
          </a:bodyPr>
          <a:lstStyle/>
          <a:p>
            <a:r>
              <a:rPr lang="en-ZA" sz="3600" b="1" dirty="0"/>
              <a:t>Positioning of Permanent Tee Markers</a:t>
            </a:r>
          </a:p>
        </p:txBody>
      </p:sp>
      <p:sp>
        <p:nvSpPr>
          <p:cNvPr id="3" name="Content Placeholder 2"/>
          <p:cNvSpPr>
            <a:spLocks noGrp="1"/>
          </p:cNvSpPr>
          <p:nvPr>
            <p:ph idx="1"/>
          </p:nvPr>
        </p:nvSpPr>
        <p:spPr>
          <a:xfrm>
            <a:off x="285720" y="928671"/>
            <a:ext cx="8643998" cy="5000659"/>
          </a:xfrm>
        </p:spPr>
        <p:txBody>
          <a:bodyPr>
            <a:normAutofit/>
          </a:bodyPr>
          <a:lstStyle/>
          <a:p>
            <a:pPr>
              <a:buNone/>
            </a:pPr>
            <a:r>
              <a:rPr lang="en-ZA" dirty="0"/>
              <a:t> 	</a:t>
            </a:r>
            <a:r>
              <a:rPr lang="en-ZA" sz="3000" b="1" dirty="0"/>
              <a:t>where more than one teeing area is consistently used:</a:t>
            </a:r>
          </a:p>
          <a:p>
            <a:r>
              <a:rPr lang="en-ZA" sz="2800" dirty="0"/>
              <a:t>Where </a:t>
            </a:r>
            <a:r>
              <a:rPr lang="en-ZA" sz="2800" b="1" dirty="0"/>
              <a:t>movable tee markers </a:t>
            </a:r>
            <a:r>
              <a:rPr lang="en-ZA" sz="2800" dirty="0"/>
              <a:t>may alternate from day-to-day </a:t>
            </a:r>
            <a:r>
              <a:rPr lang="en-ZA" sz="2800" b="1" dirty="0"/>
              <a:t>between two or more tee boxes</a:t>
            </a:r>
            <a:r>
              <a:rPr lang="en-ZA" sz="2800" dirty="0"/>
              <a:t>, it is permissible for the </a:t>
            </a:r>
            <a:r>
              <a:rPr lang="en-ZA" sz="2800" b="1" dirty="0"/>
              <a:t>PTM </a:t>
            </a:r>
            <a:r>
              <a:rPr lang="en-ZA" sz="2800" dirty="0"/>
              <a:t>to be positioned on the edge of the one tee box or in the rough </a:t>
            </a:r>
            <a:r>
              <a:rPr lang="en-ZA" sz="2800" b="1" dirty="0"/>
              <a:t>between these tee boxes</a:t>
            </a:r>
            <a:endParaRPr lang="en-ZA" sz="2800" dirty="0"/>
          </a:p>
          <a:p>
            <a:r>
              <a:rPr lang="en-ZA" sz="2800" dirty="0"/>
              <a:t>The starting point for </a:t>
            </a:r>
            <a:r>
              <a:rPr lang="en-ZA" sz="2800" b="1" dirty="0"/>
              <a:t>measuring of the hole </a:t>
            </a:r>
            <a:r>
              <a:rPr lang="en-ZA" sz="2800" dirty="0"/>
              <a:t>is the </a:t>
            </a:r>
            <a:r>
              <a:rPr lang="en-ZA" sz="2800" b="1" dirty="0"/>
              <a:t>exact position </a:t>
            </a:r>
            <a:r>
              <a:rPr lang="en-ZA" sz="2800" dirty="0"/>
              <a:t>of the </a:t>
            </a:r>
            <a:r>
              <a:rPr lang="en-ZA" sz="2800" b="1" dirty="0"/>
              <a:t>PTM </a:t>
            </a:r>
            <a:r>
              <a:rPr lang="en-ZA" sz="2800" dirty="0"/>
              <a:t>to </a:t>
            </a:r>
            <a:r>
              <a:rPr lang="en-ZA" sz="2800" b="1" dirty="0"/>
              <a:t>middle green</a:t>
            </a:r>
          </a:p>
          <a:p>
            <a:pPr>
              <a:buNone/>
            </a:pPr>
            <a:endParaRPr lang="en-ZA" dirty="0"/>
          </a:p>
        </p:txBody>
      </p:sp>
      <p:sp>
        <p:nvSpPr>
          <p:cNvPr id="4" name="Date Placeholder 3">
            <a:extLst>
              <a:ext uri="{FF2B5EF4-FFF2-40B4-BE49-F238E27FC236}">
                <a16:creationId xmlns:a16="http://schemas.microsoft.com/office/drawing/2014/main" id="{C9D58F8B-2A73-4F26-A07B-0F80C2F1A2F7}"/>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71504"/>
          </a:xfrm>
        </p:spPr>
        <p:txBody>
          <a:bodyPr>
            <a:noAutofit/>
          </a:bodyPr>
          <a:lstStyle/>
          <a:p>
            <a:r>
              <a:rPr lang="en-ZA" sz="3600" b="1" dirty="0"/>
              <a:t>Positioning of Permanent Tee Markers</a:t>
            </a:r>
          </a:p>
        </p:txBody>
      </p:sp>
      <p:sp>
        <p:nvSpPr>
          <p:cNvPr id="3" name="Content Placeholder 2"/>
          <p:cNvSpPr>
            <a:spLocks noGrp="1"/>
          </p:cNvSpPr>
          <p:nvPr>
            <p:ph idx="1"/>
          </p:nvPr>
        </p:nvSpPr>
        <p:spPr>
          <a:xfrm>
            <a:off x="214282" y="928670"/>
            <a:ext cx="8786874" cy="5197495"/>
          </a:xfrm>
        </p:spPr>
        <p:txBody>
          <a:bodyPr>
            <a:normAutofit fontScale="40000" lnSpcReduction="20000"/>
          </a:bodyPr>
          <a:lstStyle/>
          <a:p>
            <a:pPr>
              <a:buNone/>
            </a:pPr>
            <a:r>
              <a:rPr lang="en-ZA" sz="3400" b="1" dirty="0"/>
              <a:t>	</a:t>
            </a:r>
            <a:r>
              <a:rPr lang="en-ZA" sz="7000" b="1" dirty="0"/>
              <a:t>where one teeing area is used for multiple tees</a:t>
            </a:r>
          </a:p>
          <a:p>
            <a:pPr>
              <a:buNone/>
            </a:pPr>
            <a:endParaRPr lang="en-ZA" sz="3900" b="1" dirty="0"/>
          </a:p>
          <a:p>
            <a:r>
              <a:rPr lang="en-ZA" sz="4200" dirty="0"/>
              <a:t>When more than one set of tee markers uses a single tee box, consider the percentage of a course's existing or anticipated play from each set of tees when determining Permanent  tee marker placement. </a:t>
            </a:r>
          </a:p>
          <a:p>
            <a:r>
              <a:rPr lang="en-ZA" sz="4200" b="1" dirty="0"/>
              <a:t>Allocate the percentage of play for each tee </a:t>
            </a:r>
            <a:r>
              <a:rPr lang="en-ZA" sz="4200" dirty="0"/>
              <a:t>and place each PTM at the mid-point of each of the allocated areas. </a:t>
            </a:r>
          </a:p>
          <a:p>
            <a:pPr>
              <a:buNone/>
            </a:pPr>
            <a:endParaRPr lang="en-ZA" sz="3400" dirty="0"/>
          </a:p>
          <a:p>
            <a:pPr>
              <a:buNone/>
            </a:pPr>
            <a:r>
              <a:rPr lang="en-ZA" sz="4200" b="1" dirty="0"/>
              <a:t>                                        Example where a teeing area is shared by three sets of tees</a:t>
            </a:r>
            <a:r>
              <a:rPr lang="en-ZA" sz="4200" dirty="0"/>
              <a:t>.</a:t>
            </a:r>
          </a:p>
          <a:p>
            <a:r>
              <a:rPr lang="en-ZA" sz="4200" dirty="0"/>
              <a:t>The club determines that </a:t>
            </a:r>
            <a:r>
              <a:rPr lang="en-ZA" sz="4200" b="1" dirty="0"/>
              <a:t>25 percent </a:t>
            </a:r>
            <a:r>
              <a:rPr lang="en-ZA" sz="4200" dirty="0"/>
              <a:t>of play will be</a:t>
            </a:r>
            <a:r>
              <a:rPr lang="en-ZA" sz="4200" b="1" dirty="0"/>
              <a:t> from the forward </a:t>
            </a:r>
            <a:r>
              <a:rPr lang="en-ZA" sz="4200" dirty="0"/>
              <a:t>tees</a:t>
            </a:r>
            <a:r>
              <a:rPr lang="en-ZA" sz="4200" b="1" dirty="0"/>
              <a:t>, 50 percent </a:t>
            </a:r>
            <a:r>
              <a:rPr lang="en-ZA" sz="4200" dirty="0"/>
              <a:t>from the </a:t>
            </a:r>
            <a:r>
              <a:rPr lang="en-ZA" sz="4200" b="1" dirty="0"/>
              <a:t>middle tees</a:t>
            </a:r>
            <a:r>
              <a:rPr lang="en-ZA" sz="4200" dirty="0"/>
              <a:t>, and </a:t>
            </a:r>
            <a:r>
              <a:rPr lang="en-ZA" sz="4200" b="1" dirty="0"/>
              <a:t>25 percent </a:t>
            </a:r>
            <a:r>
              <a:rPr lang="en-ZA" sz="4200" dirty="0"/>
              <a:t>from the </a:t>
            </a:r>
            <a:r>
              <a:rPr lang="en-ZA" sz="4200" b="1" dirty="0"/>
              <a:t>back tees.</a:t>
            </a:r>
          </a:p>
          <a:p>
            <a:endParaRPr lang="en-ZA" sz="3400" dirty="0"/>
          </a:p>
          <a:p>
            <a:endParaRPr lang="en-ZA" sz="3400" dirty="0"/>
          </a:p>
          <a:p>
            <a:endParaRPr lang="en-ZA" sz="3400" dirty="0"/>
          </a:p>
          <a:p>
            <a:endParaRPr lang="en-ZA" sz="3400" dirty="0"/>
          </a:p>
          <a:p>
            <a:endParaRPr lang="en-ZA" sz="3400" dirty="0"/>
          </a:p>
          <a:p>
            <a:endParaRPr lang="en-ZA" sz="3400" dirty="0"/>
          </a:p>
          <a:p>
            <a:endParaRPr lang="en-ZA" sz="3400" dirty="0"/>
          </a:p>
          <a:p>
            <a:endParaRPr lang="en-ZA" sz="3400" dirty="0"/>
          </a:p>
          <a:p>
            <a:r>
              <a:rPr lang="en-ZA" sz="3400" dirty="0"/>
              <a:t> </a:t>
            </a:r>
            <a:r>
              <a:rPr lang="en-ZA" sz="6000" b="1" dirty="0"/>
              <a:t>The Permanent marker should be at the mid-point of each of these three areas</a:t>
            </a:r>
            <a:r>
              <a:rPr lang="en-ZA" sz="6000" dirty="0"/>
              <a:t>.</a:t>
            </a:r>
          </a:p>
        </p:txBody>
      </p:sp>
      <p:sp>
        <p:nvSpPr>
          <p:cNvPr id="4" name="Date Placeholder 3">
            <a:extLst>
              <a:ext uri="{FF2B5EF4-FFF2-40B4-BE49-F238E27FC236}">
                <a16:creationId xmlns:a16="http://schemas.microsoft.com/office/drawing/2014/main" id="{C6115BCC-FE88-4E68-A319-0DA48BC3A616}"/>
              </a:ext>
            </a:extLst>
          </p:cNvPr>
          <p:cNvSpPr>
            <a:spLocks noGrp="1"/>
          </p:cNvSpPr>
          <p:nvPr>
            <p:ph type="dt" sz="half" idx="10"/>
          </p:nvPr>
        </p:nvSpPr>
        <p:spPr/>
        <p:txBody>
          <a:bodyPr/>
          <a:lstStyle/>
          <a:p>
            <a:r>
              <a:rPr lang="en-US"/>
              <a:t>Oct/Nov 2019</a:t>
            </a:r>
            <a:endParaRPr lang="en-ZA"/>
          </a:p>
        </p:txBody>
      </p:sp>
      <p:sp>
        <p:nvSpPr>
          <p:cNvPr id="26" name="Rectangle 25"/>
          <p:cNvSpPr/>
          <p:nvPr/>
        </p:nvSpPr>
        <p:spPr>
          <a:xfrm>
            <a:off x="1475656" y="4077072"/>
            <a:ext cx="1440160" cy="936104"/>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7" name="Rectangle 26"/>
          <p:cNvSpPr/>
          <p:nvPr/>
        </p:nvSpPr>
        <p:spPr>
          <a:xfrm>
            <a:off x="2915816" y="4077072"/>
            <a:ext cx="2952328" cy="936104"/>
          </a:xfrm>
          <a:prstGeom prst="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a:p>
        </p:txBody>
      </p:sp>
      <p:sp>
        <p:nvSpPr>
          <p:cNvPr id="28" name="Rectangle 27"/>
          <p:cNvSpPr/>
          <p:nvPr/>
        </p:nvSpPr>
        <p:spPr>
          <a:xfrm>
            <a:off x="5868144" y="4077072"/>
            <a:ext cx="1440160" cy="9361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Oval 28"/>
          <p:cNvSpPr/>
          <p:nvPr/>
        </p:nvSpPr>
        <p:spPr>
          <a:xfrm>
            <a:off x="2051720" y="4077072"/>
            <a:ext cx="288032" cy="2160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flipV="1">
            <a:off x="4211960" y="4077072"/>
            <a:ext cx="288032"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Oval 30"/>
          <p:cNvSpPr/>
          <p:nvPr/>
        </p:nvSpPr>
        <p:spPr>
          <a:xfrm>
            <a:off x="6444208" y="4077072"/>
            <a:ext cx="288032"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6AF7-D260-4584-AFFB-CEFCC28EF214}"/>
              </a:ext>
            </a:extLst>
          </p:cNvPr>
          <p:cNvSpPr>
            <a:spLocks noGrp="1"/>
          </p:cNvSpPr>
          <p:nvPr>
            <p:ph idx="1"/>
          </p:nvPr>
        </p:nvSpPr>
        <p:spPr>
          <a:xfrm>
            <a:off x="457200" y="928671"/>
            <a:ext cx="8229600" cy="5197494"/>
          </a:xfrm>
        </p:spPr>
        <p:txBody>
          <a:bodyPr/>
          <a:lstStyle/>
          <a:p>
            <a:pPr marL="0" indent="0">
              <a:buNone/>
            </a:pPr>
            <a:r>
              <a:rPr lang="en-ZA" dirty="0"/>
              <a:t>                     </a:t>
            </a:r>
          </a:p>
          <a:p>
            <a:pPr marL="0" indent="0">
              <a:buNone/>
            </a:pPr>
            <a:endParaRPr lang="en-ZA" sz="6000" dirty="0"/>
          </a:p>
          <a:p>
            <a:pPr marL="0" indent="0">
              <a:buNone/>
            </a:pPr>
            <a:r>
              <a:rPr lang="en-ZA" sz="6000" b="1" dirty="0"/>
              <a:t>    </a:t>
            </a:r>
            <a:r>
              <a:rPr lang="en-ZA" sz="5400" b="1" dirty="0"/>
              <a:t>Measurements of Holes</a:t>
            </a:r>
          </a:p>
        </p:txBody>
      </p:sp>
      <p:sp>
        <p:nvSpPr>
          <p:cNvPr id="2" name="Date Placeholder 1">
            <a:extLst>
              <a:ext uri="{FF2B5EF4-FFF2-40B4-BE49-F238E27FC236}">
                <a16:creationId xmlns:a16="http://schemas.microsoft.com/office/drawing/2014/main" id="{A6A8F27D-0DEA-4825-84D6-47628565971B}"/>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21637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2D2C-C4DB-4C01-B115-A6CD7DDBD7F0}"/>
              </a:ext>
            </a:extLst>
          </p:cNvPr>
          <p:cNvSpPr>
            <a:spLocks noGrp="1"/>
          </p:cNvSpPr>
          <p:nvPr>
            <p:ph type="title"/>
          </p:nvPr>
        </p:nvSpPr>
        <p:spPr>
          <a:xfrm>
            <a:off x="0" y="0"/>
            <a:ext cx="9144000" cy="836712"/>
          </a:xfrm>
        </p:spPr>
        <p:txBody>
          <a:bodyPr>
            <a:noAutofit/>
          </a:bodyPr>
          <a:lstStyle/>
          <a:p>
            <a:r>
              <a:rPr lang="en-ZA" sz="3000" b="1" dirty="0"/>
              <a:t>Measurement of courses </a:t>
            </a:r>
            <a:r>
              <a:rPr lang="en-ZA" sz="3000" b="1" i="1" dirty="0"/>
              <a:t>(tee) </a:t>
            </a:r>
            <a:r>
              <a:rPr lang="en-ZA" sz="3000" b="1" dirty="0"/>
              <a:t>to determine Average Playing Length (APL) of each course</a:t>
            </a:r>
            <a:r>
              <a:rPr lang="en-ZA" sz="3000" b="1" i="1" dirty="0"/>
              <a:t> (tee)</a:t>
            </a:r>
          </a:p>
        </p:txBody>
      </p:sp>
      <p:sp>
        <p:nvSpPr>
          <p:cNvPr id="3" name="Content Placeholder 2">
            <a:extLst>
              <a:ext uri="{FF2B5EF4-FFF2-40B4-BE49-F238E27FC236}">
                <a16:creationId xmlns:a16="http://schemas.microsoft.com/office/drawing/2014/main" id="{8A59E9B0-54D4-4C51-B31B-25463AD1B869}"/>
              </a:ext>
            </a:extLst>
          </p:cNvPr>
          <p:cNvSpPr>
            <a:spLocks noGrp="1"/>
          </p:cNvSpPr>
          <p:nvPr>
            <p:ph idx="1"/>
          </p:nvPr>
        </p:nvSpPr>
        <p:spPr>
          <a:xfrm>
            <a:off x="214282" y="1000109"/>
            <a:ext cx="8715436" cy="5000660"/>
          </a:xfrm>
        </p:spPr>
        <p:txBody>
          <a:bodyPr>
            <a:normAutofit fontScale="77500" lnSpcReduction="20000"/>
          </a:bodyPr>
          <a:lstStyle/>
          <a:p>
            <a:pPr algn="just"/>
            <a:endParaRPr lang="en-ZA" dirty="0"/>
          </a:p>
          <a:p>
            <a:pPr algn="just"/>
            <a:r>
              <a:rPr lang="en-ZA" sz="3400" dirty="0"/>
              <a:t>The </a:t>
            </a:r>
            <a:r>
              <a:rPr lang="en-ZA" sz="3400" b="1" dirty="0"/>
              <a:t>measurement of each hole is from PTM to middle green. (Horizontally /air line) </a:t>
            </a:r>
          </a:p>
          <a:p>
            <a:pPr algn="just"/>
            <a:r>
              <a:rPr lang="en-ZA" sz="3400" dirty="0"/>
              <a:t>The measurement should take </a:t>
            </a:r>
            <a:r>
              <a:rPr lang="en-ZA" sz="3400" b="1" dirty="0"/>
              <a:t>cognisance of pivot points </a:t>
            </a:r>
            <a:r>
              <a:rPr lang="en-ZA" sz="3400" dirty="0"/>
              <a:t>should the hole not be straight .</a:t>
            </a:r>
          </a:p>
          <a:p>
            <a:pPr algn="just">
              <a:buNone/>
            </a:pPr>
            <a:r>
              <a:rPr lang="en-ZA" sz="3400" dirty="0">
                <a:solidFill>
                  <a:srgbClr val="FF0000"/>
                </a:solidFill>
              </a:rPr>
              <a:t>               (See next slide for measuring techniques)</a:t>
            </a:r>
          </a:p>
          <a:p>
            <a:pPr algn="just"/>
            <a:r>
              <a:rPr lang="en-ZA" sz="3400" dirty="0"/>
              <a:t>Each hole is measured using this method and the </a:t>
            </a:r>
            <a:r>
              <a:rPr lang="en-ZA" sz="3400" b="1" dirty="0"/>
              <a:t>sum of the 9 or 18 holes </a:t>
            </a:r>
            <a:r>
              <a:rPr lang="en-ZA" sz="3400" dirty="0"/>
              <a:t>so measured, is the </a:t>
            </a:r>
            <a:r>
              <a:rPr lang="en-ZA" sz="3400" b="1" dirty="0"/>
              <a:t>Average Playing Length (APL) </a:t>
            </a:r>
            <a:r>
              <a:rPr lang="en-ZA" sz="3400" dirty="0"/>
              <a:t>or distance to be </a:t>
            </a:r>
            <a:r>
              <a:rPr lang="en-ZA" sz="3400" b="1" dirty="0"/>
              <a:t>recorded on the scorecard </a:t>
            </a:r>
            <a:r>
              <a:rPr lang="en-ZA" sz="3400" dirty="0"/>
              <a:t>for each of the different colour courses (set of tees). </a:t>
            </a:r>
          </a:p>
          <a:p>
            <a:pPr algn="just"/>
            <a:r>
              <a:rPr lang="en-ZA" sz="3400" dirty="0"/>
              <a:t>To ensure players play </a:t>
            </a:r>
            <a:r>
              <a:rPr lang="en-ZA" sz="3400" b="1" dirty="0"/>
              <a:t>distinct courses, </a:t>
            </a:r>
            <a:r>
              <a:rPr lang="en-ZA" sz="3400" dirty="0"/>
              <a:t>the </a:t>
            </a:r>
            <a:r>
              <a:rPr lang="en-ZA" sz="3400" b="1" dirty="0"/>
              <a:t>APL </a:t>
            </a:r>
            <a:r>
              <a:rPr lang="en-ZA" sz="3400" dirty="0"/>
              <a:t>between the different colour courses (sets of tees) should </a:t>
            </a:r>
            <a:r>
              <a:rPr lang="en-ZA" sz="3400" b="1" dirty="0"/>
              <a:t>be &gt; 300 m preferably 450 m at sea level (&lt;610 m)</a:t>
            </a:r>
            <a:endParaRPr lang="en-ZA" sz="3400" dirty="0"/>
          </a:p>
          <a:p>
            <a:pPr>
              <a:buNone/>
            </a:pPr>
            <a:endParaRPr lang="en-ZA" dirty="0"/>
          </a:p>
        </p:txBody>
      </p:sp>
      <p:sp>
        <p:nvSpPr>
          <p:cNvPr id="4" name="Date Placeholder 3">
            <a:extLst>
              <a:ext uri="{FF2B5EF4-FFF2-40B4-BE49-F238E27FC236}">
                <a16:creationId xmlns:a16="http://schemas.microsoft.com/office/drawing/2014/main" id="{F8FFEB3B-6CD3-4B03-AA23-944AF2821422}"/>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84993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1026" name="Picture 2" descr="C:\Users\Wimpie du Plessis\Pictures\measuringtechniques.gif"/>
          <p:cNvPicPr>
            <a:picLocks noGrp="1" noChangeAspect="1" noChangeArrowheads="1"/>
          </p:cNvPicPr>
          <p:nvPr>
            <p:ph idx="1"/>
          </p:nvPr>
        </p:nvPicPr>
        <p:blipFill>
          <a:blip r:embed="rId3" cstate="print"/>
          <a:srcRect/>
          <a:stretch>
            <a:fillRect/>
          </a:stretch>
        </p:blipFill>
        <p:spPr bwMode="auto">
          <a:xfrm>
            <a:off x="571472" y="0"/>
            <a:ext cx="7715304" cy="6143643"/>
          </a:xfrm>
          <a:prstGeom prst="rect">
            <a:avLst/>
          </a:prstGeom>
          <a:noFill/>
        </p:spPr>
      </p:pic>
      <p:sp>
        <p:nvSpPr>
          <p:cNvPr id="3" name="Date Placeholder 2">
            <a:extLst>
              <a:ext uri="{FF2B5EF4-FFF2-40B4-BE49-F238E27FC236}">
                <a16:creationId xmlns:a16="http://schemas.microsoft.com/office/drawing/2014/main" id="{64BE4294-8030-4E0E-8C61-2DFA5E444E2E}"/>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10CE-EF6B-409D-8AA7-F15D833240F8}"/>
              </a:ext>
            </a:extLst>
          </p:cNvPr>
          <p:cNvSpPr>
            <a:spLocks noGrp="1"/>
          </p:cNvSpPr>
          <p:nvPr>
            <p:ph type="title"/>
          </p:nvPr>
        </p:nvSpPr>
        <p:spPr>
          <a:xfrm>
            <a:off x="0" y="1197577"/>
            <a:ext cx="9144000" cy="685800"/>
          </a:xfrm>
        </p:spPr>
        <p:txBody>
          <a:bodyPr/>
          <a:lstStyle/>
          <a:p>
            <a:r>
              <a:rPr lang="en-US" dirty="0"/>
              <a:t>Rules of Handicapping</a:t>
            </a:r>
          </a:p>
        </p:txBody>
      </p:sp>
      <p:grpSp>
        <p:nvGrpSpPr>
          <p:cNvPr id="5" name="Group 4">
            <a:extLst>
              <a:ext uri="{FF2B5EF4-FFF2-40B4-BE49-F238E27FC236}">
                <a16:creationId xmlns:a16="http://schemas.microsoft.com/office/drawing/2014/main" id="{80626A4A-023C-4092-ADFC-F702DE773852}"/>
              </a:ext>
            </a:extLst>
          </p:cNvPr>
          <p:cNvGrpSpPr/>
          <p:nvPr/>
        </p:nvGrpSpPr>
        <p:grpSpPr>
          <a:xfrm>
            <a:off x="2987824" y="980728"/>
            <a:ext cx="5760640" cy="5040559"/>
            <a:chOff x="2565750" y="1455821"/>
            <a:chExt cx="6096267" cy="4410180"/>
          </a:xfrm>
        </p:grpSpPr>
        <p:pic>
          <p:nvPicPr>
            <p:cNvPr id="4" name="Picture 3">
              <a:extLst>
                <a:ext uri="{FF2B5EF4-FFF2-40B4-BE49-F238E27FC236}">
                  <a16:creationId xmlns:a16="http://schemas.microsoft.com/office/drawing/2014/main" id="{7516CB76-D3BD-4995-A5C8-D5232F5D37ED}"/>
                </a:ext>
              </a:extLst>
            </p:cNvPr>
            <p:cNvPicPr>
              <a:picLocks noChangeAspect="1"/>
            </p:cNvPicPr>
            <p:nvPr/>
          </p:nvPicPr>
          <p:blipFill>
            <a:blip r:embed="rId3"/>
            <a:stretch>
              <a:fillRect/>
            </a:stretch>
          </p:blipFill>
          <p:spPr>
            <a:xfrm>
              <a:off x="2565750" y="1455821"/>
              <a:ext cx="6096267" cy="4410180"/>
            </a:xfrm>
            <a:prstGeom prst="rect">
              <a:avLst/>
            </a:prstGeom>
          </p:spPr>
        </p:pic>
        <p:sp>
          <p:nvSpPr>
            <p:cNvPr id="3" name="Rectangle 2">
              <a:extLst>
                <a:ext uri="{FF2B5EF4-FFF2-40B4-BE49-F238E27FC236}">
                  <a16:creationId xmlns:a16="http://schemas.microsoft.com/office/drawing/2014/main" id="{CBA50167-D59E-4F0D-B174-BC0B15E8644C}"/>
                </a:ext>
              </a:extLst>
            </p:cNvPr>
            <p:cNvSpPr/>
            <p:nvPr/>
          </p:nvSpPr>
          <p:spPr>
            <a:xfrm>
              <a:off x="7676147" y="1455821"/>
              <a:ext cx="806116"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9" descr="Two people posing for a picture&#10;&#10;Description automatically generated">
            <a:extLst>
              <a:ext uri="{FF2B5EF4-FFF2-40B4-BE49-F238E27FC236}">
                <a16:creationId xmlns:a16="http://schemas.microsoft.com/office/drawing/2014/main" id="{8C02403B-E74C-4B73-BE94-422AE9A86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7" y="1052736"/>
            <a:ext cx="4464496" cy="4968551"/>
          </a:xfrm>
          <a:prstGeom prst="rect">
            <a:avLst/>
          </a:prstGeom>
        </p:spPr>
      </p:pic>
      <p:pic>
        <p:nvPicPr>
          <p:cNvPr id="6" name="Picture 5">
            <a:extLst>
              <a:ext uri="{FF2B5EF4-FFF2-40B4-BE49-F238E27FC236}">
                <a16:creationId xmlns:a16="http://schemas.microsoft.com/office/drawing/2014/main" id="{675DF57E-AF79-4774-B0AE-AEEC85264516}"/>
              </a:ext>
            </a:extLst>
          </p:cNvPr>
          <p:cNvPicPr>
            <a:picLocks noChangeAspect="1"/>
          </p:cNvPicPr>
          <p:nvPr/>
        </p:nvPicPr>
        <p:blipFill>
          <a:blip r:embed="rId5"/>
          <a:stretch>
            <a:fillRect/>
          </a:stretch>
        </p:blipFill>
        <p:spPr>
          <a:xfrm>
            <a:off x="7308304" y="1086191"/>
            <a:ext cx="1440160" cy="902649"/>
          </a:xfrm>
          <a:prstGeom prst="rect">
            <a:avLst/>
          </a:prstGeom>
        </p:spPr>
      </p:pic>
    </p:spTree>
    <p:extLst>
      <p:ext uri="{BB962C8B-B14F-4D97-AF65-F5344CB8AC3E}">
        <p14:creationId xmlns:p14="http://schemas.microsoft.com/office/powerpoint/2010/main" val="3642934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6AF7-D260-4584-AFFB-CEFCC28EF214}"/>
              </a:ext>
            </a:extLst>
          </p:cNvPr>
          <p:cNvSpPr>
            <a:spLocks noGrp="1"/>
          </p:cNvSpPr>
          <p:nvPr>
            <p:ph idx="1"/>
          </p:nvPr>
        </p:nvSpPr>
        <p:spPr>
          <a:xfrm>
            <a:off x="457200" y="928671"/>
            <a:ext cx="8229600" cy="5197494"/>
          </a:xfrm>
        </p:spPr>
        <p:txBody>
          <a:bodyPr/>
          <a:lstStyle/>
          <a:p>
            <a:pPr marL="0" indent="0">
              <a:buNone/>
            </a:pPr>
            <a:r>
              <a:rPr lang="en-ZA" dirty="0"/>
              <a:t>                     </a:t>
            </a:r>
          </a:p>
          <a:p>
            <a:pPr marL="0" indent="0">
              <a:buNone/>
            </a:pPr>
            <a:endParaRPr lang="en-ZA" sz="6000" dirty="0"/>
          </a:p>
          <a:p>
            <a:pPr marL="0" indent="0">
              <a:buNone/>
            </a:pPr>
            <a:r>
              <a:rPr lang="en-ZA" sz="6000" dirty="0"/>
              <a:t>		</a:t>
            </a:r>
            <a:r>
              <a:rPr lang="en-ZA" sz="5400" b="1" dirty="0"/>
              <a:t>Set up of a Course</a:t>
            </a:r>
          </a:p>
        </p:txBody>
      </p:sp>
      <p:sp>
        <p:nvSpPr>
          <p:cNvPr id="2" name="Date Placeholder 1">
            <a:extLst>
              <a:ext uri="{FF2B5EF4-FFF2-40B4-BE49-F238E27FC236}">
                <a16:creationId xmlns:a16="http://schemas.microsoft.com/office/drawing/2014/main" id="{1EAE1957-BBEC-4ACF-A1EF-01E9A0CB34D9}"/>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497425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AA12-897A-4439-B2D7-40E30E4085FF}"/>
              </a:ext>
            </a:extLst>
          </p:cNvPr>
          <p:cNvSpPr>
            <a:spLocks noGrp="1"/>
          </p:cNvSpPr>
          <p:nvPr>
            <p:ph type="title"/>
          </p:nvPr>
        </p:nvSpPr>
        <p:spPr>
          <a:xfrm>
            <a:off x="457200" y="0"/>
            <a:ext cx="8229600" cy="785794"/>
          </a:xfrm>
        </p:spPr>
        <p:txBody>
          <a:bodyPr>
            <a:normAutofit/>
          </a:bodyPr>
          <a:lstStyle/>
          <a:p>
            <a:r>
              <a:rPr lang="en-ZA" sz="3600" b="1" dirty="0"/>
              <a:t>Set up of course</a:t>
            </a:r>
          </a:p>
        </p:txBody>
      </p:sp>
      <p:sp>
        <p:nvSpPr>
          <p:cNvPr id="3" name="Content Placeholder 2">
            <a:extLst>
              <a:ext uri="{FF2B5EF4-FFF2-40B4-BE49-F238E27FC236}">
                <a16:creationId xmlns:a16="http://schemas.microsoft.com/office/drawing/2014/main" id="{78D55DCE-C58C-4EEC-9F8A-3C94F21F5AE0}"/>
              </a:ext>
            </a:extLst>
          </p:cNvPr>
          <p:cNvSpPr>
            <a:spLocks noGrp="1"/>
          </p:cNvSpPr>
          <p:nvPr>
            <p:ph idx="1"/>
          </p:nvPr>
        </p:nvSpPr>
        <p:spPr>
          <a:xfrm>
            <a:off x="214282" y="928671"/>
            <a:ext cx="8715436" cy="5197494"/>
          </a:xfrm>
        </p:spPr>
        <p:txBody>
          <a:bodyPr>
            <a:normAutofit fontScale="85000" lnSpcReduction="20000"/>
          </a:bodyPr>
          <a:lstStyle/>
          <a:p>
            <a:r>
              <a:rPr lang="en-ZA" b="1" dirty="0"/>
              <a:t>Courses </a:t>
            </a:r>
            <a:r>
              <a:rPr lang="en-ZA" i="1" dirty="0"/>
              <a:t>(set of tees) </a:t>
            </a:r>
            <a:r>
              <a:rPr lang="en-ZA" b="1" dirty="0"/>
              <a:t>must </a:t>
            </a:r>
            <a:r>
              <a:rPr lang="en-ZA" dirty="0"/>
              <a:t>be set up </a:t>
            </a:r>
            <a:r>
              <a:rPr lang="en-ZA" b="1" dirty="0"/>
              <a:t>every time </a:t>
            </a:r>
            <a:r>
              <a:rPr lang="en-ZA" dirty="0"/>
              <a:t>in such a manner  to </a:t>
            </a:r>
            <a:r>
              <a:rPr lang="en-ZA" b="1" dirty="0"/>
              <a:t>ensure</a:t>
            </a:r>
            <a:r>
              <a:rPr lang="en-ZA" dirty="0"/>
              <a:t> the </a:t>
            </a:r>
            <a:r>
              <a:rPr lang="en-ZA" b="1" dirty="0"/>
              <a:t>length of the course measures to the APL as per the scorecard</a:t>
            </a:r>
          </a:p>
          <a:p>
            <a:r>
              <a:rPr lang="en-ZA" dirty="0"/>
              <a:t>The </a:t>
            </a:r>
            <a:r>
              <a:rPr lang="en-ZA" b="1" dirty="0"/>
              <a:t>set up of each hole </a:t>
            </a:r>
            <a:r>
              <a:rPr lang="en-ZA" dirty="0"/>
              <a:t>should be </a:t>
            </a:r>
            <a:r>
              <a:rPr lang="en-ZA" b="1" dirty="0"/>
              <a:t>within 20 m </a:t>
            </a:r>
            <a:r>
              <a:rPr lang="en-ZA" dirty="0"/>
              <a:t>of the </a:t>
            </a:r>
            <a:r>
              <a:rPr lang="en-ZA" b="1" dirty="0"/>
              <a:t>measured length </a:t>
            </a:r>
            <a:r>
              <a:rPr lang="en-ZA" dirty="0"/>
              <a:t>of the hole</a:t>
            </a:r>
          </a:p>
          <a:p>
            <a:r>
              <a:rPr lang="en-ZA" b="1" dirty="0"/>
              <a:t>Every 20 metre </a:t>
            </a:r>
            <a:r>
              <a:rPr lang="en-ZA" dirty="0"/>
              <a:t>difference to APL on the scorecard equates to </a:t>
            </a:r>
            <a:r>
              <a:rPr lang="en-ZA" b="1" dirty="0"/>
              <a:t>0.1 difference on the Handicap Index</a:t>
            </a:r>
          </a:p>
          <a:p>
            <a:r>
              <a:rPr lang="en-ZA" dirty="0"/>
              <a:t>Should a course be set </a:t>
            </a:r>
            <a:r>
              <a:rPr lang="en-ZA" b="1" dirty="0"/>
              <a:t>up much longer or shorter </a:t>
            </a:r>
            <a:r>
              <a:rPr lang="en-ZA" dirty="0"/>
              <a:t>than the APL, for </a:t>
            </a:r>
            <a:r>
              <a:rPr lang="en-ZA" b="1" dirty="0"/>
              <a:t>handicap purposes</a:t>
            </a:r>
            <a:r>
              <a:rPr lang="en-ZA" dirty="0"/>
              <a:t>, golfers </a:t>
            </a:r>
            <a:r>
              <a:rPr lang="en-ZA" b="1" dirty="0"/>
              <a:t>may </a:t>
            </a:r>
            <a:r>
              <a:rPr lang="en-ZA" b="1" u="sng" dirty="0"/>
              <a:t>not</a:t>
            </a:r>
            <a:r>
              <a:rPr lang="en-ZA" b="1" dirty="0"/>
              <a:t> enter the score </a:t>
            </a:r>
            <a:r>
              <a:rPr lang="en-ZA" dirty="0"/>
              <a:t>achieved on that day since they did not play a rated course. </a:t>
            </a:r>
          </a:p>
          <a:p>
            <a:r>
              <a:rPr lang="en-ZA" dirty="0"/>
              <a:t>It is recommended that </a:t>
            </a:r>
            <a:r>
              <a:rPr lang="en-ZA" b="1" dirty="0"/>
              <a:t>templates</a:t>
            </a:r>
            <a:r>
              <a:rPr lang="en-ZA" dirty="0"/>
              <a:t> </a:t>
            </a:r>
            <a:r>
              <a:rPr lang="en-ZA" dirty="0">
                <a:solidFill>
                  <a:srgbClr val="FF0000"/>
                </a:solidFill>
              </a:rPr>
              <a:t>(see next slide)</a:t>
            </a:r>
            <a:r>
              <a:rPr lang="en-ZA" dirty="0"/>
              <a:t> be drawn up to ensure that </a:t>
            </a:r>
            <a:r>
              <a:rPr lang="en-ZA" b="1" dirty="0"/>
              <a:t>Ground Staff set up the courses to the APL as per the scorecard </a:t>
            </a:r>
            <a:endParaRPr lang="en-ZA" b="1" dirty="0">
              <a:solidFill>
                <a:srgbClr val="FF0000"/>
              </a:solidFill>
            </a:endParaRPr>
          </a:p>
        </p:txBody>
      </p:sp>
      <p:sp>
        <p:nvSpPr>
          <p:cNvPr id="4" name="Date Placeholder 3">
            <a:extLst>
              <a:ext uri="{FF2B5EF4-FFF2-40B4-BE49-F238E27FC236}">
                <a16:creationId xmlns:a16="http://schemas.microsoft.com/office/drawing/2014/main" id="{07614191-7A61-48E2-BCB9-53713C36D8B0}"/>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790985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ZA" dirty="0"/>
              <a:t>Course Set up Template Example</a:t>
            </a:r>
          </a:p>
        </p:txBody>
      </p:sp>
      <p:sp>
        <p:nvSpPr>
          <p:cNvPr id="3" name="Date Placeholder 2">
            <a:extLst>
              <a:ext uri="{FF2B5EF4-FFF2-40B4-BE49-F238E27FC236}">
                <a16:creationId xmlns:a16="http://schemas.microsoft.com/office/drawing/2014/main" id="{9C4358BC-6B7C-446E-A1DF-637D25800CB1}"/>
              </a:ext>
            </a:extLst>
          </p:cNvPr>
          <p:cNvSpPr>
            <a:spLocks noGrp="1"/>
          </p:cNvSpPr>
          <p:nvPr>
            <p:ph type="dt" sz="half" idx="10"/>
          </p:nvPr>
        </p:nvSpPr>
        <p:spPr/>
        <p:txBody>
          <a:bodyPr/>
          <a:lstStyle/>
          <a:p>
            <a:r>
              <a:rPr lang="en-US"/>
              <a:t>Oct/Nov 2019</a:t>
            </a:r>
            <a:endParaRPr lang="en-ZA"/>
          </a:p>
        </p:txBody>
      </p:sp>
      <p:graphicFrame>
        <p:nvGraphicFramePr>
          <p:cNvPr id="6" name="Table 5"/>
          <p:cNvGraphicFramePr>
            <a:graphicFrameLocks noGrp="1"/>
          </p:cNvGraphicFramePr>
          <p:nvPr/>
        </p:nvGraphicFramePr>
        <p:xfrm>
          <a:off x="1763688" y="836712"/>
          <a:ext cx="4503377" cy="5443342"/>
        </p:xfrm>
        <a:graphic>
          <a:graphicData uri="http://schemas.openxmlformats.org/drawingml/2006/table">
            <a:tbl>
              <a:tblPr/>
              <a:tblGrid>
                <a:gridCol w="1996593">
                  <a:extLst>
                    <a:ext uri="{9D8B030D-6E8A-4147-A177-3AD203B41FA5}">
                      <a16:colId xmlns:a16="http://schemas.microsoft.com/office/drawing/2014/main" val="20000"/>
                    </a:ext>
                  </a:extLst>
                </a:gridCol>
                <a:gridCol w="811719">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02977">
                  <a:extLst>
                    <a:ext uri="{9D8B030D-6E8A-4147-A177-3AD203B41FA5}">
                      <a16:colId xmlns:a16="http://schemas.microsoft.com/office/drawing/2014/main" val="20003"/>
                    </a:ext>
                  </a:extLst>
                </a:gridCol>
              </a:tblGrid>
              <a:tr h="214112">
                <a:tc gridSpan="4">
                  <a:txBody>
                    <a:bodyPr/>
                    <a:lstStyle/>
                    <a:p>
                      <a:pPr algn="ctr" rtl="0" fontAlgn="ctr"/>
                      <a:r>
                        <a:rPr lang="en-ZA" sz="1400" b="1" i="0" u="none" strike="noStrike" dirty="0">
                          <a:solidFill>
                            <a:srgbClr val="000000"/>
                          </a:solidFill>
                          <a:latin typeface="Calibri"/>
                        </a:rPr>
                        <a:t>Template 1 : YELLOW COURSE </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4112">
                <a:tc>
                  <a:txBody>
                    <a:bodyPr/>
                    <a:lstStyle/>
                    <a:p>
                      <a:pPr algn="ctr" rtl="0" fontAlgn="b"/>
                      <a:r>
                        <a:rPr lang="en-ZA" sz="1400" b="1" i="0" u="none" strike="noStrike">
                          <a:solidFill>
                            <a:srgbClr val="000000"/>
                          </a:solidFill>
                          <a:latin typeface="Calibri"/>
                        </a:rPr>
                        <a:t>HOLE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1" i="0" u="none" strike="noStrike" dirty="0">
                          <a:solidFill>
                            <a:srgbClr val="000000"/>
                          </a:solidFill>
                          <a:latin typeface="Calibri"/>
                        </a:rPr>
                        <a:t>TEE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1" i="0" u="none" strike="noStrike" dirty="0">
                          <a:solidFill>
                            <a:srgbClr val="000000"/>
                          </a:solidFill>
                          <a:latin typeface="Calibri"/>
                        </a:rPr>
                        <a:t>GREEN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rgbClr val="000000"/>
                          </a:solidFill>
                          <a:latin typeface="Calibri"/>
                        </a:rPr>
                        <a:t>VARIANCE</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112">
                <a:tc>
                  <a:txBody>
                    <a:bodyPr/>
                    <a:lstStyle/>
                    <a:p>
                      <a:pPr algn="ctr" rtl="0" fontAlgn="b"/>
                      <a:r>
                        <a:rPr lang="en-ZA" sz="1400" b="0" i="0" u="none" strike="noStrike">
                          <a:solidFill>
                            <a:srgbClr val="000000"/>
                          </a:solidFill>
                          <a:latin typeface="Calibri"/>
                        </a:rPr>
                        <a:t>1</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latin typeface="Calibri"/>
                        </a:rPr>
                        <a:t>3</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4112">
                <a:tc>
                  <a:txBody>
                    <a:bodyPr/>
                    <a:lstStyle/>
                    <a:p>
                      <a:pPr algn="ctr" rtl="0" fontAlgn="b"/>
                      <a:r>
                        <a:rPr lang="en-ZA" sz="1400" b="0" i="0" u="none" strike="noStrike">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latin typeface="Calibri"/>
                        </a:rPr>
                        <a:t>-8</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12">
                <a:tc>
                  <a:txBody>
                    <a:bodyPr/>
                    <a:lstStyle/>
                    <a:p>
                      <a:pPr algn="ctr" rtl="0" fontAlgn="b"/>
                      <a:r>
                        <a:rPr lang="en-ZA" sz="1400" b="0" i="0" u="none" strike="noStrike">
                          <a:solidFill>
                            <a:srgbClr val="000000"/>
                          </a:solidFill>
                          <a:latin typeface="Calibri"/>
                        </a:rPr>
                        <a:t>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4</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latin typeface="Calibri"/>
                        </a:rPr>
                        <a:t>-3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latin typeface="Calibri"/>
                        </a:rPr>
                        <a:t>1</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12">
                <a:tc>
                  <a:txBody>
                    <a:bodyPr/>
                    <a:lstStyle/>
                    <a:p>
                      <a:pPr algn="ctr" rtl="0" fontAlgn="b"/>
                      <a:r>
                        <a:rPr lang="en-ZA" sz="1400" b="0" i="0" u="none" strike="noStrike">
                          <a:solidFill>
                            <a:srgbClr val="000000"/>
                          </a:solidFill>
                          <a:latin typeface="Calibri"/>
                        </a:rPr>
                        <a:t>4</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latin typeface="Calibri"/>
                        </a:rPr>
                        <a:t>20</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4112">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-18</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latin typeface="Calibri"/>
                        </a:rPr>
                        <a:t>9</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latin typeface="Calibri"/>
                        </a:rPr>
                        <a:t>-9</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4112">
                <a:tc>
                  <a:txBody>
                    <a:bodyPr/>
                    <a:lstStyle/>
                    <a:p>
                      <a:pPr algn="ctr" rtl="0" fontAlgn="b"/>
                      <a:r>
                        <a:rPr lang="en-ZA" sz="1400" b="0" i="0" u="none" strike="noStrike">
                          <a:solidFill>
                            <a:srgbClr val="000000"/>
                          </a:solidFill>
                          <a:latin typeface="Calibri"/>
                        </a:rPr>
                        <a:t>6</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10</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latin typeface="Calibri"/>
                        </a:rPr>
                        <a:t>4</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14</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4112">
                <a:tc>
                  <a:txBody>
                    <a:bodyPr/>
                    <a:lstStyle/>
                    <a:p>
                      <a:pPr algn="ctr" rtl="0" fontAlgn="b"/>
                      <a:r>
                        <a:rPr lang="en-ZA" sz="1400" b="0" i="0" u="none" strike="noStrike">
                          <a:solidFill>
                            <a:srgbClr val="000000"/>
                          </a:solidFill>
                          <a:latin typeface="Calibri"/>
                        </a:rPr>
                        <a:t>7</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20</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4112">
                <a:tc>
                  <a:txBody>
                    <a:bodyPr/>
                    <a:lstStyle/>
                    <a:p>
                      <a:pPr algn="ctr" rtl="0" fontAlgn="b"/>
                      <a:r>
                        <a:rPr lang="en-ZA" sz="1400" b="0" i="0" u="none" strike="noStrike">
                          <a:solidFill>
                            <a:srgbClr val="000000"/>
                          </a:solidFill>
                          <a:latin typeface="Calibri"/>
                        </a:rPr>
                        <a:t>8</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-17</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4112">
                <a:tc>
                  <a:txBody>
                    <a:bodyPr/>
                    <a:lstStyle/>
                    <a:p>
                      <a:pPr algn="ctr" rtl="0" fontAlgn="b"/>
                      <a:r>
                        <a:rPr lang="en-ZA" sz="1400" b="0" i="0" u="none" strike="noStrike">
                          <a:solidFill>
                            <a:srgbClr val="000000"/>
                          </a:solidFill>
                          <a:latin typeface="Calibri"/>
                        </a:rPr>
                        <a:t>9</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-11</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-14</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4112">
                <a:tc>
                  <a:txBody>
                    <a:bodyPr/>
                    <a:lstStyle/>
                    <a:p>
                      <a:pPr algn="ctr" rtl="0" fontAlgn="b"/>
                      <a:r>
                        <a:rPr lang="en-ZA" sz="1400" b="0" i="0" u="none" strike="noStrike">
                          <a:solidFill>
                            <a:srgbClr val="000000"/>
                          </a:solidFill>
                          <a:latin typeface="Calibri"/>
                        </a:rPr>
                        <a:t>10</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3</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4112">
                <a:tc>
                  <a:txBody>
                    <a:bodyPr/>
                    <a:lstStyle/>
                    <a:p>
                      <a:pPr algn="ctr" rtl="0" fontAlgn="b"/>
                      <a:r>
                        <a:rPr lang="en-ZA" sz="1400" b="0" i="0" u="none" strike="noStrike">
                          <a:solidFill>
                            <a:srgbClr val="000000"/>
                          </a:solidFill>
                          <a:latin typeface="Calibri"/>
                        </a:rPr>
                        <a:t>11</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2</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4112">
                <a:tc>
                  <a:txBody>
                    <a:bodyPr/>
                    <a:lstStyle/>
                    <a:p>
                      <a:pPr algn="ctr" rtl="0" fontAlgn="b"/>
                      <a:r>
                        <a:rPr lang="en-ZA" sz="1400" b="0" i="0" u="none" strike="noStrike">
                          <a:solidFill>
                            <a:srgbClr val="000000"/>
                          </a:solidFill>
                          <a:latin typeface="Calibri"/>
                        </a:rPr>
                        <a:t>12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0</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0</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0</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4112">
                <a:tc>
                  <a:txBody>
                    <a:bodyPr/>
                    <a:lstStyle/>
                    <a:p>
                      <a:pPr algn="ctr" rtl="0" fontAlgn="b"/>
                      <a:r>
                        <a:rPr lang="en-ZA" sz="1400" b="0" i="0" u="none" strike="noStrike">
                          <a:solidFill>
                            <a:srgbClr val="000000"/>
                          </a:solidFill>
                          <a:latin typeface="Calibri"/>
                        </a:rPr>
                        <a:t>13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0</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5</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4112">
                <a:tc>
                  <a:txBody>
                    <a:bodyPr/>
                    <a:lstStyle/>
                    <a:p>
                      <a:pPr algn="ctr" rtl="0" fontAlgn="b"/>
                      <a:r>
                        <a:rPr lang="en-ZA" sz="1400" b="0" i="0" u="none" strike="noStrike">
                          <a:solidFill>
                            <a:srgbClr val="000000"/>
                          </a:solidFill>
                          <a:latin typeface="Calibri"/>
                        </a:rPr>
                        <a:t>14</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-9</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11</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2</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4112">
                <a:tc>
                  <a:txBody>
                    <a:bodyPr/>
                    <a:lstStyle/>
                    <a:p>
                      <a:pPr algn="ctr" rtl="0" fontAlgn="b"/>
                      <a:r>
                        <a:rPr lang="en-ZA" sz="1400" b="0" i="0" u="none" strike="noStrike">
                          <a:solidFill>
                            <a:srgbClr val="000000"/>
                          </a:solidFill>
                          <a:latin typeface="Calibri"/>
                        </a:rPr>
                        <a:t>15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-7</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4112">
                <a:tc>
                  <a:txBody>
                    <a:bodyPr/>
                    <a:lstStyle/>
                    <a:p>
                      <a:pPr algn="ctr" rtl="0" fontAlgn="b"/>
                      <a:r>
                        <a:rPr lang="en-ZA" sz="1400" b="0" i="0" u="none" strike="noStrike">
                          <a:solidFill>
                            <a:srgbClr val="000000"/>
                          </a:solidFill>
                          <a:latin typeface="Calibri"/>
                        </a:rPr>
                        <a:t>16</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-4</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-3</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-7</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4112">
                <a:tc>
                  <a:txBody>
                    <a:bodyPr/>
                    <a:lstStyle/>
                    <a:p>
                      <a:pPr algn="ctr" rtl="0" fontAlgn="b"/>
                      <a:r>
                        <a:rPr lang="en-ZA" sz="1400" b="0" i="0" u="none" strike="noStrike">
                          <a:solidFill>
                            <a:srgbClr val="000000"/>
                          </a:solidFill>
                          <a:latin typeface="Calibri"/>
                        </a:rPr>
                        <a:t>17</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0</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4112">
                <a:tc>
                  <a:txBody>
                    <a:bodyPr/>
                    <a:lstStyle/>
                    <a:p>
                      <a:pPr algn="ctr" rtl="0" fontAlgn="b"/>
                      <a:r>
                        <a:rPr lang="en-ZA" sz="1400" b="0" i="0" u="none" strike="noStrike">
                          <a:solidFill>
                            <a:srgbClr val="000000"/>
                          </a:solidFill>
                          <a:latin typeface="Calibri"/>
                        </a:rPr>
                        <a:t>18</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-5</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0</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4112">
                <a:tc>
                  <a:txBody>
                    <a:bodyPr/>
                    <a:lstStyle/>
                    <a:p>
                      <a:pPr algn="ctr" rtl="0" fontAlgn="b"/>
                      <a:r>
                        <a:rPr lang="en-ZA" sz="1400" b="1" i="0" u="none" strike="noStrike">
                          <a:solidFill>
                            <a:srgbClr val="000000"/>
                          </a:solidFill>
                          <a:latin typeface="Calibri"/>
                        </a:rPr>
                        <a:t>NET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1" i="0" u="none" strike="noStrike">
                          <a:solidFill>
                            <a:srgbClr val="000000"/>
                          </a:solidFill>
                          <a:latin typeface="Calibri"/>
                        </a:rPr>
                        <a:t>10</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1" i="0" u="none" strike="noStrike">
                          <a:solidFill>
                            <a:srgbClr val="000000"/>
                          </a:solidFill>
                          <a:latin typeface="Calibri"/>
                        </a:rPr>
                        <a:t>-2</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1" i="0" u="none" strike="noStrike" dirty="0">
                          <a:solidFill>
                            <a:srgbClr val="000000"/>
                          </a:solidFill>
                          <a:latin typeface="Calibri"/>
                        </a:rPr>
                        <a:t>8</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400192">
                <a:tc>
                  <a:txBody>
                    <a:bodyPr/>
                    <a:lstStyle/>
                    <a:p>
                      <a:pPr algn="ctr" rtl="0" fontAlgn="b"/>
                      <a:r>
                        <a:rPr lang="en-ZA" sz="1400" b="1" i="0" u="none" strike="noStrike" dirty="0">
                          <a:solidFill>
                            <a:srgbClr val="000000"/>
                          </a:solidFill>
                          <a:latin typeface="Calibri"/>
                        </a:rPr>
                        <a:t>Average Playing Length (scorecard)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latin typeface="Calibri"/>
                        </a:rPr>
                        <a:t>6000</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 </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425138">
                <a:tc>
                  <a:txBody>
                    <a:bodyPr/>
                    <a:lstStyle/>
                    <a:p>
                      <a:pPr algn="ctr" rtl="0" fontAlgn="ctr"/>
                      <a:r>
                        <a:rPr lang="en-ZA" sz="1400" b="1" i="0" u="none" strike="noStrike" dirty="0">
                          <a:solidFill>
                            <a:srgbClr val="000000"/>
                          </a:solidFill>
                          <a:latin typeface="Calibri"/>
                        </a:rPr>
                        <a:t>Template 1 Playing Length </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latin typeface="Calibri"/>
                        </a:rPr>
                        <a:t>6008</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latin typeface="Calibri"/>
                        </a:rPr>
                        <a:t>  </a:t>
                      </a:r>
                    </a:p>
                  </a:txBody>
                  <a:tcPr marL="5042" marR="5042" marT="5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latin typeface="Calibri"/>
                        </a:rPr>
                        <a:t> </a:t>
                      </a:r>
                    </a:p>
                  </a:txBody>
                  <a:tcPr marL="5042" marR="5042" marT="5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3DFE-FE8C-4E9D-A920-49F0EBDEA7AC}"/>
              </a:ext>
            </a:extLst>
          </p:cNvPr>
          <p:cNvSpPr>
            <a:spLocks noGrp="1"/>
          </p:cNvSpPr>
          <p:nvPr>
            <p:ph type="title"/>
          </p:nvPr>
        </p:nvSpPr>
        <p:spPr>
          <a:xfrm>
            <a:off x="214282" y="0"/>
            <a:ext cx="8715436" cy="857232"/>
          </a:xfrm>
        </p:spPr>
        <p:txBody>
          <a:bodyPr>
            <a:normAutofit/>
          </a:bodyPr>
          <a:lstStyle/>
          <a:p>
            <a:r>
              <a:rPr lang="en-ZA" sz="3600" b="1" dirty="0"/>
              <a:t>Other course set up considerations</a:t>
            </a:r>
          </a:p>
        </p:txBody>
      </p:sp>
      <p:sp>
        <p:nvSpPr>
          <p:cNvPr id="3" name="Content Placeholder 2">
            <a:extLst>
              <a:ext uri="{FF2B5EF4-FFF2-40B4-BE49-F238E27FC236}">
                <a16:creationId xmlns:a16="http://schemas.microsoft.com/office/drawing/2014/main" id="{1B038E7A-E0CF-4509-8743-06FD84CCAD62}"/>
              </a:ext>
            </a:extLst>
          </p:cNvPr>
          <p:cNvSpPr>
            <a:spLocks noGrp="1"/>
          </p:cNvSpPr>
          <p:nvPr>
            <p:ph idx="1"/>
          </p:nvPr>
        </p:nvSpPr>
        <p:spPr>
          <a:xfrm>
            <a:off x="285720" y="928671"/>
            <a:ext cx="8572560" cy="5197494"/>
          </a:xfrm>
        </p:spPr>
        <p:txBody>
          <a:bodyPr>
            <a:normAutofit lnSpcReduction="10000"/>
          </a:bodyPr>
          <a:lstStyle/>
          <a:p>
            <a:pPr algn="just"/>
            <a:r>
              <a:rPr lang="en-ZA" sz="2800" dirty="0"/>
              <a:t>Courses should not be set up shorter for special days, e.g. corporate days. It would be better to select the appropriate course the corporate day participants should play, e.g. the Blue Course which is shorter than the White Course.</a:t>
            </a:r>
          </a:p>
          <a:p>
            <a:pPr algn="just"/>
            <a:r>
              <a:rPr lang="en-ZA" sz="2800" dirty="0"/>
              <a:t>Course Maintenance (temporary greens) </a:t>
            </a:r>
          </a:p>
          <a:p>
            <a:pPr algn="just"/>
            <a:r>
              <a:rPr lang="en-ZA" sz="2800" dirty="0"/>
              <a:t>Handicapped competitions such as Pro-Am events where set-up of courses differ from the rated APL, applications should be made to the responsible person at the Handicap management entity to determine the appropriate Course and Slope Ratings for this specific set up.</a:t>
            </a:r>
          </a:p>
        </p:txBody>
      </p:sp>
      <p:sp>
        <p:nvSpPr>
          <p:cNvPr id="4" name="Date Placeholder 3">
            <a:extLst>
              <a:ext uri="{FF2B5EF4-FFF2-40B4-BE49-F238E27FC236}">
                <a16:creationId xmlns:a16="http://schemas.microsoft.com/office/drawing/2014/main" id="{B5CD115E-F03E-4159-94A9-F19E05C101B9}"/>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40771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6AF7-D260-4584-AFFB-CEFCC28EF214}"/>
              </a:ext>
            </a:extLst>
          </p:cNvPr>
          <p:cNvSpPr>
            <a:spLocks noGrp="1"/>
          </p:cNvSpPr>
          <p:nvPr>
            <p:ph idx="1"/>
          </p:nvPr>
        </p:nvSpPr>
        <p:spPr>
          <a:xfrm>
            <a:off x="457200" y="928671"/>
            <a:ext cx="8229600" cy="5197494"/>
          </a:xfrm>
        </p:spPr>
        <p:txBody>
          <a:bodyPr/>
          <a:lstStyle/>
          <a:p>
            <a:pPr marL="0" indent="0">
              <a:buNone/>
            </a:pPr>
            <a:r>
              <a:rPr lang="en-ZA" dirty="0"/>
              <a:t>                     </a:t>
            </a:r>
          </a:p>
          <a:p>
            <a:pPr marL="0" indent="0">
              <a:buNone/>
            </a:pPr>
            <a:endParaRPr lang="en-ZA" sz="6000" dirty="0"/>
          </a:p>
          <a:p>
            <a:pPr marL="0" indent="0">
              <a:buNone/>
            </a:pPr>
            <a:r>
              <a:rPr lang="en-ZA" sz="6000" dirty="0"/>
              <a:t>		   </a:t>
            </a:r>
            <a:r>
              <a:rPr lang="en-ZA" sz="5400" b="1" dirty="0"/>
              <a:t>Score cards</a:t>
            </a:r>
          </a:p>
        </p:txBody>
      </p:sp>
      <p:sp>
        <p:nvSpPr>
          <p:cNvPr id="2" name="Date Placeholder 1">
            <a:extLst>
              <a:ext uri="{FF2B5EF4-FFF2-40B4-BE49-F238E27FC236}">
                <a16:creationId xmlns:a16="http://schemas.microsoft.com/office/drawing/2014/main" id="{74836CA0-7CA5-4975-94D3-D250417C5927}"/>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403008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A415-4844-4BCD-8498-BC0E537CACF9}"/>
              </a:ext>
            </a:extLst>
          </p:cNvPr>
          <p:cNvSpPr>
            <a:spLocks noGrp="1"/>
          </p:cNvSpPr>
          <p:nvPr>
            <p:ph type="title"/>
          </p:nvPr>
        </p:nvSpPr>
        <p:spPr>
          <a:xfrm>
            <a:off x="0" y="-99392"/>
            <a:ext cx="9144000" cy="1143000"/>
          </a:xfrm>
        </p:spPr>
        <p:txBody>
          <a:bodyPr>
            <a:noAutofit/>
          </a:bodyPr>
          <a:lstStyle/>
          <a:p>
            <a:r>
              <a:rPr lang="en-ZA" sz="3200" b="1" dirty="0"/>
              <a:t>No longer Gender or Age based tees</a:t>
            </a:r>
            <a:br>
              <a:rPr lang="en-ZA" sz="3200" b="1" dirty="0"/>
            </a:br>
            <a:r>
              <a:rPr lang="en-ZA" sz="3200" b="1" dirty="0"/>
              <a:t>Scorecard design to reflect this change</a:t>
            </a:r>
          </a:p>
        </p:txBody>
      </p:sp>
      <p:sp>
        <p:nvSpPr>
          <p:cNvPr id="3" name="Content Placeholder 2">
            <a:extLst>
              <a:ext uri="{FF2B5EF4-FFF2-40B4-BE49-F238E27FC236}">
                <a16:creationId xmlns:a16="http://schemas.microsoft.com/office/drawing/2014/main" id="{4F9BD938-BF4A-4075-A7E3-7AC9ACC93C15}"/>
              </a:ext>
            </a:extLst>
          </p:cNvPr>
          <p:cNvSpPr>
            <a:spLocks noGrp="1"/>
          </p:cNvSpPr>
          <p:nvPr>
            <p:ph idx="1"/>
          </p:nvPr>
        </p:nvSpPr>
        <p:spPr>
          <a:xfrm>
            <a:off x="251520" y="980729"/>
            <a:ext cx="8640960" cy="5112567"/>
          </a:xfrm>
        </p:spPr>
        <p:txBody>
          <a:bodyPr>
            <a:normAutofit fontScale="85000" lnSpcReduction="10000"/>
          </a:bodyPr>
          <a:lstStyle/>
          <a:p>
            <a:pPr algn="just"/>
            <a:r>
              <a:rPr lang="en-ZA" sz="2800" dirty="0"/>
              <a:t>All colour courses (tees) i.e. Yellow, White, Blue and Red, should be shown together. </a:t>
            </a:r>
            <a:r>
              <a:rPr lang="en-ZA" sz="2800" b="1" dirty="0"/>
              <a:t>Shortest course, i.e. red at most clubs, should not be separated out</a:t>
            </a:r>
          </a:p>
          <a:p>
            <a:pPr algn="just"/>
            <a:r>
              <a:rPr lang="en-ZA" sz="2800" b="1" dirty="0"/>
              <a:t>Recommended colour courses </a:t>
            </a:r>
            <a:r>
              <a:rPr lang="en-ZA" sz="2800" dirty="0"/>
              <a:t>are : Yellow for longest course, then White, then Blue and Red for the shortest course. </a:t>
            </a:r>
          </a:p>
          <a:p>
            <a:pPr algn="just"/>
            <a:r>
              <a:rPr lang="en-ZA" sz="2800" dirty="0"/>
              <a:t>Should the club have </a:t>
            </a:r>
            <a:r>
              <a:rPr lang="en-ZA" sz="2800" b="1" dirty="0"/>
              <a:t>more than 4 sets </a:t>
            </a:r>
            <a:r>
              <a:rPr lang="en-ZA" sz="2800" dirty="0"/>
              <a:t>of tees it is recommended that Black be added as the longest course or Green as the shortest course.</a:t>
            </a:r>
          </a:p>
          <a:p>
            <a:pPr algn="just"/>
            <a:r>
              <a:rPr lang="en-ZA" sz="2800" b="1" dirty="0"/>
              <a:t> 9 hole courses </a:t>
            </a:r>
            <a:r>
              <a:rPr lang="en-ZA" sz="2800" dirty="0"/>
              <a:t>with only </a:t>
            </a:r>
            <a:r>
              <a:rPr lang="en-ZA" sz="2800" b="1" dirty="0"/>
              <a:t>two tees </a:t>
            </a:r>
            <a:r>
              <a:rPr lang="en-ZA" sz="2800" dirty="0"/>
              <a:t>should </a:t>
            </a:r>
            <a:r>
              <a:rPr lang="en-ZA" sz="2800" b="1" dirty="0"/>
              <a:t>use White (longest)</a:t>
            </a:r>
            <a:r>
              <a:rPr lang="en-ZA" sz="2800" dirty="0"/>
              <a:t> and </a:t>
            </a:r>
            <a:r>
              <a:rPr lang="en-ZA" sz="2800" b="1" dirty="0"/>
              <a:t>Red (shortest) </a:t>
            </a:r>
          </a:p>
          <a:p>
            <a:pPr algn="just"/>
            <a:r>
              <a:rPr lang="en-ZA" sz="2800" dirty="0"/>
              <a:t>The same colours to be used for both 9’s and clearly mark the hole number, </a:t>
            </a:r>
            <a:r>
              <a:rPr lang="en-ZA" sz="2800" b="1" dirty="0"/>
              <a:t>e.g. White 1 , White 10, Red 2 , Red 11,etc</a:t>
            </a:r>
            <a:r>
              <a:rPr lang="en-ZA" sz="2800" dirty="0"/>
              <a:t> </a:t>
            </a:r>
          </a:p>
          <a:p>
            <a:pPr algn="just"/>
            <a:r>
              <a:rPr lang="en-ZA" sz="2800" b="1" dirty="0"/>
              <a:t>Colours of courses </a:t>
            </a:r>
            <a:r>
              <a:rPr lang="en-ZA" sz="2800" dirty="0"/>
              <a:t>should be reflected on the scorecard and the HNA/Handicapping system</a:t>
            </a:r>
          </a:p>
        </p:txBody>
      </p:sp>
      <p:sp>
        <p:nvSpPr>
          <p:cNvPr id="4" name="Date Placeholder 3">
            <a:extLst>
              <a:ext uri="{FF2B5EF4-FFF2-40B4-BE49-F238E27FC236}">
                <a16:creationId xmlns:a16="http://schemas.microsoft.com/office/drawing/2014/main" id="{A63E7530-85FB-4680-9B23-529F565B663E}"/>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483117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A415-4844-4BCD-8498-BC0E537CACF9}"/>
              </a:ext>
            </a:extLst>
          </p:cNvPr>
          <p:cNvSpPr>
            <a:spLocks noGrp="1"/>
          </p:cNvSpPr>
          <p:nvPr>
            <p:ph type="title"/>
          </p:nvPr>
        </p:nvSpPr>
        <p:spPr>
          <a:xfrm>
            <a:off x="0" y="-99392"/>
            <a:ext cx="9144000" cy="1143000"/>
          </a:xfrm>
        </p:spPr>
        <p:txBody>
          <a:bodyPr>
            <a:noAutofit/>
          </a:bodyPr>
          <a:lstStyle/>
          <a:p>
            <a:r>
              <a:rPr lang="en-ZA" sz="3200" b="1" dirty="0"/>
              <a:t>No longer Gender or Age based tees</a:t>
            </a:r>
            <a:br>
              <a:rPr lang="en-ZA" sz="3200" b="1" dirty="0"/>
            </a:br>
            <a:r>
              <a:rPr lang="en-ZA" sz="3200" b="1" dirty="0"/>
              <a:t>Scorecard design to reflect this change</a:t>
            </a:r>
          </a:p>
        </p:txBody>
      </p:sp>
      <p:sp>
        <p:nvSpPr>
          <p:cNvPr id="3" name="Content Placeholder 2">
            <a:extLst>
              <a:ext uri="{FF2B5EF4-FFF2-40B4-BE49-F238E27FC236}">
                <a16:creationId xmlns:a16="http://schemas.microsoft.com/office/drawing/2014/main" id="{4F9BD938-BF4A-4075-A7E3-7AC9ACC93C15}"/>
              </a:ext>
            </a:extLst>
          </p:cNvPr>
          <p:cNvSpPr>
            <a:spLocks noGrp="1"/>
          </p:cNvSpPr>
          <p:nvPr>
            <p:ph idx="1"/>
          </p:nvPr>
        </p:nvSpPr>
        <p:spPr>
          <a:xfrm>
            <a:off x="214282" y="1000108"/>
            <a:ext cx="8715436" cy="5145437"/>
          </a:xfrm>
        </p:spPr>
        <p:txBody>
          <a:bodyPr>
            <a:noAutofit/>
          </a:bodyPr>
          <a:lstStyle/>
          <a:p>
            <a:pPr marL="0" indent="0">
              <a:buNone/>
            </a:pPr>
            <a:endParaRPr lang="en-ZA" sz="2600" b="1" i="1" dirty="0"/>
          </a:p>
          <a:p>
            <a:pPr marL="0" indent="0">
              <a:buNone/>
            </a:pPr>
            <a:r>
              <a:rPr lang="en-ZA" sz="2600" b="1" dirty="0"/>
              <a:t>The Par of each hole for men and women, should be the same</a:t>
            </a:r>
          </a:p>
          <a:p>
            <a:pPr algn="just"/>
            <a:r>
              <a:rPr lang="en-ZA" sz="2600" dirty="0"/>
              <a:t>Should this not be possible, the Par for men and women must be shown below each other, on </a:t>
            </a:r>
            <a:r>
              <a:rPr lang="en-ZA" sz="2600" b="1" dirty="0"/>
              <a:t>distinct separate line</a:t>
            </a:r>
            <a:r>
              <a:rPr lang="en-ZA" sz="2600" dirty="0"/>
              <a:t>, similar to the Stroke Index example referred to below. </a:t>
            </a:r>
            <a:r>
              <a:rPr lang="en-ZA" sz="2600" b="1" dirty="0"/>
              <a:t>Par is not linked to any colour course (set of tees) but gender based. </a:t>
            </a:r>
            <a:endParaRPr lang="en-ZA" sz="2600" dirty="0"/>
          </a:p>
          <a:p>
            <a:pPr algn="just"/>
            <a:r>
              <a:rPr lang="en-ZA" sz="2600" dirty="0"/>
              <a:t>It is preferable to have the same </a:t>
            </a:r>
            <a:r>
              <a:rPr lang="en-ZA" sz="2600" b="1" dirty="0"/>
              <a:t>Stroke Index </a:t>
            </a:r>
            <a:r>
              <a:rPr lang="en-ZA" sz="2600" dirty="0"/>
              <a:t>for men and women. Should this not be the case, it should be shown on a </a:t>
            </a:r>
            <a:r>
              <a:rPr lang="en-ZA" sz="2600" b="1" dirty="0"/>
              <a:t>distinct separate line </a:t>
            </a:r>
            <a:r>
              <a:rPr lang="en-ZA" sz="2600" dirty="0"/>
              <a:t>as per the scorecard example of the Fazio Pronghorn course.</a:t>
            </a:r>
          </a:p>
        </p:txBody>
      </p:sp>
      <p:sp>
        <p:nvSpPr>
          <p:cNvPr id="4" name="Date Placeholder 3">
            <a:extLst>
              <a:ext uri="{FF2B5EF4-FFF2-40B4-BE49-F238E27FC236}">
                <a16:creationId xmlns:a16="http://schemas.microsoft.com/office/drawing/2014/main" id="{57D3660B-552B-4700-AF9A-2A6543A6E205}"/>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1751291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8E300-940A-421F-8EFF-3097A5E643DE}"/>
              </a:ext>
            </a:extLst>
          </p:cNvPr>
          <p:cNvSpPr>
            <a:spLocks noGrp="1"/>
          </p:cNvSpPr>
          <p:nvPr>
            <p:ph type="dt" sz="half" idx="10"/>
          </p:nvPr>
        </p:nvSpPr>
        <p:spPr/>
        <p:txBody>
          <a:bodyPr/>
          <a:lstStyle/>
          <a:p>
            <a:r>
              <a:rPr lang="en-US"/>
              <a:t>Oct/Nov 2019</a:t>
            </a:r>
            <a:endParaRPr lang="en-ZA"/>
          </a:p>
        </p:txBody>
      </p:sp>
      <p:graphicFrame>
        <p:nvGraphicFramePr>
          <p:cNvPr id="3" name="Table 2">
            <a:extLst>
              <a:ext uri="{FF2B5EF4-FFF2-40B4-BE49-F238E27FC236}">
                <a16:creationId xmlns:a16="http://schemas.microsoft.com/office/drawing/2014/main" id="{A7E2AD00-1A7F-407E-89FC-02FA90E83CC3}"/>
              </a:ext>
            </a:extLst>
          </p:cNvPr>
          <p:cNvGraphicFramePr>
            <a:graphicFrameLocks noGrp="1"/>
          </p:cNvGraphicFramePr>
          <p:nvPr>
            <p:extLst>
              <p:ext uri="{D42A27DB-BD31-4B8C-83A1-F6EECF244321}">
                <p14:modId xmlns:p14="http://schemas.microsoft.com/office/powerpoint/2010/main" val="350847108"/>
              </p:ext>
            </p:extLst>
          </p:nvPr>
        </p:nvGraphicFramePr>
        <p:xfrm>
          <a:off x="1" y="0"/>
          <a:ext cx="9143997" cy="6126161"/>
        </p:xfrm>
        <a:graphic>
          <a:graphicData uri="http://schemas.openxmlformats.org/drawingml/2006/table">
            <a:tbl>
              <a:tblPr/>
              <a:tblGrid>
                <a:gridCol w="142601">
                  <a:extLst>
                    <a:ext uri="{9D8B030D-6E8A-4147-A177-3AD203B41FA5}">
                      <a16:colId xmlns:a16="http://schemas.microsoft.com/office/drawing/2014/main" val="1714867813"/>
                    </a:ext>
                  </a:extLst>
                </a:gridCol>
                <a:gridCol w="250179">
                  <a:extLst>
                    <a:ext uri="{9D8B030D-6E8A-4147-A177-3AD203B41FA5}">
                      <a16:colId xmlns:a16="http://schemas.microsoft.com/office/drawing/2014/main" val="3859572079"/>
                    </a:ext>
                  </a:extLst>
                </a:gridCol>
                <a:gridCol w="200142">
                  <a:extLst>
                    <a:ext uri="{9D8B030D-6E8A-4147-A177-3AD203B41FA5}">
                      <a16:colId xmlns:a16="http://schemas.microsoft.com/office/drawing/2014/main" val="3979347887"/>
                    </a:ext>
                  </a:extLst>
                </a:gridCol>
                <a:gridCol w="630448">
                  <a:extLst>
                    <a:ext uri="{9D8B030D-6E8A-4147-A177-3AD203B41FA5}">
                      <a16:colId xmlns:a16="http://schemas.microsoft.com/office/drawing/2014/main" val="1686561741"/>
                    </a:ext>
                  </a:extLst>
                </a:gridCol>
                <a:gridCol w="280199">
                  <a:extLst>
                    <a:ext uri="{9D8B030D-6E8A-4147-A177-3AD203B41FA5}">
                      <a16:colId xmlns:a16="http://schemas.microsoft.com/office/drawing/2014/main" val="1445101844"/>
                    </a:ext>
                  </a:extLst>
                </a:gridCol>
                <a:gridCol w="280199">
                  <a:extLst>
                    <a:ext uri="{9D8B030D-6E8A-4147-A177-3AD203B41FA5}">
                      <a16:colId xmlns:a16="http://schemas.microsoft.com/office/drawing/2014/main" val="396418041"/>
                    </a:ext>
                  </a:extLst>
                </a:gridCol>
                <a:gridCol w="250179">
                  <a:extLst>
                    <a:ext uri="{9D8B030D-6E8A-4147-A177-3AD203B41FA5}">
                      <a16:colId xmlns:a16="http://schemas.microsoft.com/office/drawing/2014/main" val="195429774"/>
                    </a:ext>
                  </a:extLst>
                </a:gridCol>
                <a:gridCol w="280199">
                  <a:extLst>
                    <a:ext uri="{9D8B030D-6E8A-4147-A177-3AD203B41FA5}">
                      <a16:colId xmlns:a16="http://schemas.microsoft.com/office/drawing/2014/main" val="1009373202"/>
                    </a:ext>
                  </a:extLst>
                </a:gridCol>
                <a:gridCol w="280199">
                  <a:extLst>
                    <a:ext uri="{9D8B030D-6E8A-4147-A177-3AD203B41FA5}">
                      <a16:colId xmlns:a16="http://schemas.microsoft.com/office/drawing/2014/main" val="2956427648"/>
                    </a:ext>
                  </a:extLst>
                </a:gridCol>
                <a:gridCol w="280199">
                  <a:extLst>
                    <a:ext uri="{9D8B030D-6E8A-4147-A177-3AD203B41FA5}">
                      <a16:colId xmlns:a16="http://schemas.microsoft.com/office/drawing/2014/main" val="2557850160"/>
                    </a:ext>
                  </a:extLst>
                </a:gridCol>
                <a:gridCol w="280199">
                  <a:extLst>
                    <a:ext uri="{9D8B030D-6E8A-4147-A177-3AD203B41FA5}">
                      <a16:colId xmlns:a16="http://schemas.microsoft.com/office/drawing/2014/main" val="1109613996"/>
                    </a:ext>
                  </a:extLst>
                </a:gridCol>
                <a:gridCol w="280199">
                  <a:extLst>
                    <a:ext uri="{9D8B030D-6E8A-4147-A177-3AD203B41FA5}">
                      <a16:colId xmlns:a16="http://schemas.microsoft.com/office/drawing/2014/main" val="735211780"/>
                    </a:ext>
                  </a:extLst>
                </a:gridCol>
                <a:gridCol w="280199">
                  <a:extLst>
                    <a:ext uri="{9D8B030D-6E8A-4147-A177-3AD203B41FA5}">
                      <a16:colId xmlns:a16="http://schemas.microsoft.com/office/drawing/2014/main" val="3948107322"/>
                    </a:ext>
                  </a:extLst>
                </a:gridCol>
                <a:gridCol w="100072">
                  <a:extLst>
                    <a:ext uri="{9D8B030D-6E8A-4147-A177-3AD203B41FA5}">
                      <a16:colId xmlns:a16="http://schemas.microsoft.com/office/drawing/2014/main" val="2845171898"/>
                    </a:ext>
                  </a:extLst>
                </a:gridCol>
                <a:gridCol w="330234">
                  <a:extLst>
                    <a:ext uri="{9D8B030D-6E8A-4147-A177-3AD203B41FA5}">
                      <a16:colId xmlns:a16="http://schemas.microsoft.com/office/drawing/2014/main" val="3409705006"/>
                    </a:ext>
                  </a:extLst>
                </a:gridCol>
                <a:gridCol w="140099">
                  <a:extLst>
                    <a:ext uri="{9D8B030D-6E8A-4147-A177-3AD203B41FA5}">
                      <a16:colId xmlns:a16="http://schemas.microsoft.com/office/drawing/2014/main" val="1361111933"/>
                    </a:ext>
                  </a:extLst>
                </a:gridCol>
                <a:gridCol w="472835">
                  <a:extLst>
                    <a:ext uri="{9D8B030D-6E8A-4147-A177-3AD203B41FA5}">
                      <a16:colId xmlns:a16="http://schemas.microsoft.com/office/drawing/2014/main" val="379666311"/>
                    </a:ext>
                  </a:extLst>
                </a:gridCol>
                <a:gridCol w="170122">
                  <a:extLst>
                    <a:ext uri="{9D8B030D-6E8A-4147-A177-3AD203B41FA5}">
                      <a16:colId xmlns:a16="http://schemas.microsoft.com/office/drawing/2014/main" val="2318534422"/>
                    </a:ext>
                  </a:extLst>
                </a:gridCol>
                <a:gridCol w="280199">
                  <a:extLst>
                    <a:ext uri="{9D8B030D-6E8A-4147-A177-3AD203B41FA5}">
                      <a16:colId xmlns:a16="http://schemas.microsoft.com/office/drawing/2014/main" val="1431969347"/>
                    </a:ext>
                  </a:extLst>
                </a:gridCol>
                <a:gridCol w="280199">
                  <a:extLst>
                    <a:ext uri="{9D8B030D-6E8A-4147-A177-3AD203B41FA5}">
                      <a16:colId xmlns:a16="http://schemas.microsoft.com/office/drawing/2014/main" val="624509197"/>
                    </a:ext>
                  </a:extLst>
                </a:gridCol>
                <a:gridCol w="280199">
                  <a:extLst>
                    <a:ext uri="{9D8B030D-6E8A-4147-A177-3AD203B41FA5}">
                      <a16:colId xmlns:a16="http://schemas.microsoft.com/office/drawing/2014/main" val="3540318942"/>
                    </a:ext>
                  </a:extLst>
                </a:gridCol>
                <a:gridCol w="280199">
                  <a:extLst>
                    <a:ext uri="{9D8B030D-6E8A-4147-A177-3AD203B41FA5}">
                      <a16:colId xmlns:a16="http://schemas.microsoft.com/office/drawing/2014/main" val="2604308266"/>
                    </a:ext>
                  </a:extLst>
                </a:gridCol>
                <a:gridCol w="280199">
                  <a:extLst>
                    <a:ext uri="{9D8B030D-6E8A-4147-A177-3AD203B41FA5}">
                      <a16:colId xmlns:a16="http://schemas.microsoft.com/office/drawing/2014/main" val="2080631733"/>
                    </a:ext>
                  </a:extLst>
                </a:gridCol>
                <a:gridCol w="280199">
                  <a:extLst>
                    <a:ext uri="{9D8B030D-6E8A-4147-A177-3AD203B41FA5}">
                      <a16:colId xmlns:a16="http://schemas.microsoft.com/office/drawing/2014/main" val="2923290320"/>
                    </a:ext>
                  </a:extLst>
                </a:gridCol>
                <a:gridCol w="280199">
                  <a:extLst>
                    <a:ext uri="{9D8B030D-6E8A-4147-A177-3AD203B41FA5}">
                      <a16:colId xmlns:a16="http://schemas.microsoft.com/office/drawing/2014/main" val="1813720938"/>
                    </a:ext>
                  </a:extLst>
                </a:gridCol>
                <a:gridCol w="280199">
                  <a:extLst>
                    <a:ext uri="{9D8B030D-6E8A-4147-A177-3AD203B41FA5}">
                      <a16:colId xmlns:a16="http://schemas.microsoft.com/office/drawing/2014/main" val="2221254545"/>
                    </a:ext>
                  </a:extLst>
                </a:gridCol>
                <a:gridCol w="280199">
                  <a:extLst>
                    <a:ext uri="{9D8B030D-6E8A-4147-A177-3AD203B41FA5}">
                      <a16:colId xmlns:a16="http://schemas.microsoft.com/office/drawing/2014/main" val="1704531157"/>
                    </a:ext>
                  </a:extLst>
                </a:gridCol>
                <a:gridCol w="450321">
                  <a:extLst>
                    <a:ext uri="{9D8B030D-6E8A-4147-A177-3AD203B41FA5}">
                      <a16:colId xmlns:a16="http://schemas.microsoft.com/office/drawing/2014/main" val="1400892203"/>
                    </a:ext>
                  </a:extLst>
                </a:gridCol>
                <a:gridCol w="560398">
                  <a:extLst>
                    <a:ext uri="{9D8B030D-6E8A-4147-A177-3AD203B41FA5}">
                      <a16:colId xmlns:a16="http://schemas.microsoft.com/office/drawing/2014/main" val="1823152378"/>
                    </a:ext>
                  </a:extLst>
                </a:gridCol>
                <a:gridCol w="540383">
                  <a:extLst>
                    <a:ext uri="{9D8B030D-6E8A-4147-A177-3AD203B41FA5}">
                      <a16:colId xmlns:a16="http://schemas.microsoft.com/office/drawing/2014/main" val="3781612754"/>
                    </a:ext>
                  </a:extLst>
                </a:gridCol>
                <a:gridCol w="142601">
                  <a:extLst>
                    <a:ext uri="{9D8B030D-6E8A-4147-A177-3AD203B41FA5}">
                      <a16:colId xmlns:a16="http://schemas.microsoft.com/office/drawing/2014/main" val="679883542"/>
                    </a:ext>
                  </a:extLst>
                </a:gridCol>
              </a:tblGrid>
              <a:tr h="127662">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8055523"/>
                  </a:ext>
                </a:extLst>
              </a:tr>
              <a:tr h="127662">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8375308"/>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n-ZA" sz="700" b="1" i="0" u="none" strike="noStrike">
                          <a:solidFill>
                            <a:srgbClr val="000000"/>
                          </a:solidFill>
                          <a:effectLst/>
                          <a:latin typeface="Calibri" panose="020F0502020204030204" pitchFamily="34" charset="0"/>
                        </a:rPr>
                        <a:t>PLAYER</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ctr"/>
                      <a:r>
                        <a:rPr lang="en-ZA" sz="400" b="0" i="0" u="none" strike="noStrike">
                          <a:solidFill>
                            <a:srgbClr val="000000"/>
                          </a:solidFill>
                          <a:effectLst/>
                          <a:latin typeface="Calibri" panose="020F0502020204030204" pitchFamily="34" charset="0"/>
                        </a:rPr>
                        <a:t>MEMBER NR.</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3">
                  <a:txBody>
                    <a:bodyPr/>
                    <a:lstStyle/>
                    <a:p>
                      <a:pPr algn="ctr" fontAlgn="ctr"/>
                      <a:r>
                        <a:rPr lang="en-ZA" sz="400" b="1" i="0" u="none" strike="noStrike">
                          <a:solidFill>
                            <a:srgbClr val="000000"/>
                          </a:solidFill>
                          <a:effectLst/>
                          <a:latin typeface="Calibri" panose="020F0502020204030204" pitchFamily="34" charset="0"/>
                        </a:rPr>
                        <a:t>TEE COLOUR</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gridSpan="2">
                  <a:txBody>
                    <a:bodyPr/>
                    <a:lstStyle/>
                    <a:p>
                      <a:pPr algn="ctr" fontAlgn="ctr"/>
                      <a:r>
                        <a:rPr lang="en-ZA" sz="400" b="1" i="0" u="none" strike="noStrike">
                          <a:solidFill>
                            <a:srgbClr val="000000"/>
                          </a:solidFill>
                          <a:effectLst/>
                          <a:latin typeface="Calibri" panose="020F0502020204030204" pitchFamily="34" charset="0"/>
                        </a:rPr>
                        <a:t>HI</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ctr" fontAlgn="ctr"/>
                      <a:r>
                        <a:rPr lang="en-ZA" sz="400" b="1" i="0" u="none" strike="noStrike">
                          <a:solidFill>
                            <a:srgbClr val="000000"/>
                          </a:solidFill>
                          <a:effectLst/>
                          <a:latin typeface="Calibri" panose="020F0502020204030204" pitchFamily="34" charset="0"/>
                        </a:rPr>
                        <a:t>CH</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ctr" fontAlgn="ctr"/>
                      <a:r>
                        <a:rPr lang="en-ZA" sz="400" b="1" i="0" u="none" strike="noStrike">
                          <a:solidFill>
                            <a:srgbClr val="000000"/>
                          </a:solidFill>
                          <a:effectLst/>
                          <a:latin typeface="Calibri" panose="020F0502020204030204" pitchFamily="34" charset="0"/>
                        </a:rPr>
                        <a:t>PH</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4" gridSpan="10">
                  <a:txBody>
                    <a:bodyPr/>
                    <a:lstStyle/>
                    <a:p>
                      <a:pPr algn="l" fontAlgn="t"/>
                      <a:r>
                        <a:rPr lang="en-ZA" sz="800" b="1" i="0" u="none" strike="noStrike">
                          <a:solidFill>
                            <a:srgbClr val="000000"/>
                          </a:solidFill>
                          <a:effectLst/>
                          <a:latin typeface="Calibri" panose="020F0502020204030204" pitchFamily="34" charset="0"/>
                        </a:rPr>
                        <a:t>COMPETITION:</a:t>
                      </a:r>
                    </a:p>
                  </a:txBody>
                  <a:tcPr marL="4491" marR="4491" marT="44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2" gridSpan="2">
                  <a:txBody>
                    <a:bodyPr/>
                    <a:lstStyle/>
                    <a:p>
                      <a:pPr algn="ctr" fontAlgn="ctr"/>
                      <a:r>
                        <a:rPr lang="en-ZA" sz="800" b="1" i="0" u="none" strike="noStrike">
                          <a:solidFill>
                            <a:srgbClr val="000000"/>
                          </a:solidFill>
                          <a:effectLst/>
                          <a:latin typeface="Calibri" panose="020F0502020204030204" pitchFamily="34" charset="0"/>
                        </a:rPr>
                        <a:t>RESULT</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98911101"/>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A</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3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10"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03107061"/>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B</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ZA" sz="5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3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10"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rowSpan="4" gridSpan="2">
                  <a:txBody>
                    <a:bodyPr/>
                    <a:lstStyle/>
                    <a:p>
                      <a:pPr algn="l" fontAlgn="b"/>
                      <a:r>
                        <a:rPr lang="en-ZA" sz="8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08663869"/>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n-ZA" sz="700" b="1" i="0" u="none" strike="noStrike">
                          <a:solidFill>
                            <a:srgbClr val="000000"/>
                          </a:solidFill>
                          <a:effectLst/>
                          <a:latin typeface="Calibri" panose="020F0502020204030204" pitchFamily="34" charset="0"/>
                        </a:rPr>
                        <a:t>MARKER</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10"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90271933"/>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C</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3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2" gridSpan="5">
                  <a:txBody>
                    <a:bodyPr/>
                    <a:lstStyle/>
                    <a:p>
                      <a:pPr algn="l" fontAlgn="t"/>
                      <a:r>
                        <a:rPr lang="en-ZA" sz="800" b="1" i="0" u="none" strike="noStrike">
                          <a:solidFill>
                            <a:srgbClr val="000000"/>
                          </a:solidFill>
                          <a:effectLst/>
                          <a:latin typeface="Calibri" panose="020F0502020204030204" pitchFamily="34" charset="0"/>
                        </a:rPr>
                        <a:t> DATE:</a:t>
                      </a:r>
                    </a:p>
                  </a:txBody>
                  <a:tcPr marL="4491" marR="4491" marT="44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gridSpan="5">
                  <a:txBody>
                    <a:bodyPr/>
                    <a:lstStyle/>
                    <a:p>
                      <a:pPr algn="l" fontAlgn="t"/>
                      <a:r>
                        <a:rPr lang="en-ZA" sz="800" b="1" i="0" u="none" strike="noStrike">
                          <a:solidFill>
                            <a:srgbClr val="000000"/>
                          </a:solidFill>
                          <a:effectLst/>
                          <a:latin typeface="Calibri" panose="020F0502020204030204" pitchFamily="34" charset="0"/>
                        </a:rPr>
                        <a:t>  TIME:</a:t>
                      </a:r>
                    </a:p>
                  </a:txBody>
                  <a:tcPr marL="4491" marR="4491" marT="44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53366353"/>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D</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3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5"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gridSpan="5"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8259575"/>
                  </a:ext>
                </a:extLst>
              </a:tr>
              <a:tr h="113072">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ZA" sz="500" b="1"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a:noFill/>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47643644"/>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ZA" sz="700" b="1" i="0" u="none" strike="noStrike">
                          <a:solidFill>
                            <a:srgbClr val="000000"/>
                          </a:solidFill>
                          <a:effectLst/>
                          <a:latin typeface="Calibri" panose="020F0502020204030204" pitchFamily="34" charset="0"/>
                        </a:rPr>
                        <a:t>HOLE</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1</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2</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3</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4</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6</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9</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n-ZA" sz="700" b="1" i="0" u="none" strike="noStrike">
                          <a:solidFill>
                            <a:srgbClr val="000000"/>
                          </a:solidFill>
                          <a:effectLst/>
                          <a:latin typeface="Calibri" panose="020F0502020204030204" pitchFamily="34" charset="0"/>
                        </a:rPr>
                        <a:t>OUT</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10</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11</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12</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13</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14</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15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16</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17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18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IN</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ZA" sz="700" b="1" i="0" u="none" strike="noStrike">
                          <a:solidFill>
                            <a:srgbClr val="000000"/>
                          </a:solidFill>
                          <a:effectLst/>
                          <a:latin typeface="Calibri" panose="020F0502020204030204" pitchFamily="34" charset="0"/>
                        </a:rPr>
                        <a:t>TOTAL</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51617844"/>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lang="en-ZA" sz="700" b="1" i="0" u="none" strike="noStrike">
                          <a:solidFill>
                            <a:srgbClr val="000000"/>
                          </a:solidFill>
                          <a:effectLst/>
                          <a:latin typeface="Calibri" panose="020F0502020204030204" pitchFamily="34" charset="0"/>
                        </a:rPr>
                        <a:t>DISTANCE</a:t>
                      </a:r>
                    </a:p>
                  </a:txBody>
                  <a:tcPr marL="4491" marR="4491" marT="449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ZA" sz="700" b="1" i="0" u="none" strike="noStrike">
                          <a:solidFill>
                            <a:srgbClr val="000000"/>
                          </a:solidFill>
                          <a:effectLst/>
                          <a:latin typeface="Calibri" panose="020F0502020204030204" pitchFamily="34" charset="0"/>
                        </a:rPr>
                        <a:t>WHITE</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ZA" sz="700" b="1" i="0" u="none" strike="noStrike">
                          <a:solidFill>
                            <a:srgbClr val="000000"/>
                          </a:solidFill>
                          <a:effectLst/>
                          <a:latin typeface="Calibri" panose="020F0502020204030204" pitchFamily="34" charset="0"/>
                        </a:rPr>
                        <a:t>0</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04379085"/>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gridSpan="2">
                  <a:txBody>
                    <a:bodyPr/>
                    <a:lstStyle/>
                    <a:p>
                      <a:pPr algn="ctr" fontAlgn="ctr"/>
                      <a:r>
                        <a:rPr lang="en-ZA" sz="700" b="1" i="0" u="none" strike="noStrike">
                          <a:solidFill>
                            <a:srgbClr val="000000"/>
                          </a:solidFill>
                          <a:effectLst/>
                          <a:latin typeface="Calibri" panose="020F0502020204030204" pitchFamily="34" charset="0"/>
                        </a:rPr>
                        <a:t>BLUE</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h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ZA" sz="700" b="1" i="0" u="none" strike="noStrike">
                          <a:solidFill>
                            <a:srgbClr val="000000"/>
                          </a:solidFill>
                          <a:effectLst/>
                          <a:latin typeface="Calibri" panose="020F0502020204030204" pitchFamily="34" charset="0"/>
                        </a:rPr>
                        <a:t>0</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70829419"/>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gridSpan="2">
                  <a:txBody>
                    <a:bodyPr/>
                    <a:lstStyle/>
                    <a:p>
                      <a:pPr algn="ctr" fontAlgn="ctr"/>
                      <a:r>
                        <a:rPr lang="en-ZA" sz="700" b="1" i="0" u="none" strike="noStrike">
                          <a:solidFill>
                            <a:srgbClr val="FFFFFF"/>
                          </a:solidFill>
                          <a:effectLst/>
                          <a:latin typeface="Calibri" panose="020F0502020204030204" pitchFamily="34" charset="0"/>
                        </a:rPr>
                        <a:t>RED</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ZA" sz="700" b="1" i="0" u="none" strike="noStrike">
                          <a:solidFill>
                            <a:srgbClr val="000000"/>
                          </a:solidFill>
                          <a:effectLst/>
                          <a:latin typeface="Calibri" panose="020F0502020204030204" pitchFamily="34" charset="0"/>
                        </a:rPr>
                        <a:t>0</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85937722"/>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ZA" sz="7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en-ZA" sz="700" b="1" i="0" u="none" strike="noStrike">
                          <a:solidFill>
                            <a:srgbClr val="000000"/>
                          </a:solidFill>
                          <a:effectLst/>
                          <a:latin typeface="Calibri" panose="020F0502020204030204" pitchFamily="34" charset="0"/>
                        </a:rPr>
                        <a:t>PAR</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ZA" sz="700" b="1" i="0" u="none" strike="noStrike">
                          <a:solidFill>
                            <a:srgbClr val="000000"/>
                          </a:solidFill>
                          <a:effectLst/>
                          <a:latin typeface="Calibri" panose="020F0502020204030204" pitchFamily="34" charset="0"/>
                        </a:rPr>
                        <a:t>0</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37064331"/>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ZA" sz="7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ZA" sz="700" b="1" i="0" u="none" strike="noStrike">
                          <a:solidFill>
                            <a:srgbClr val="000000"/>
                          </a:solidFill>
                          <a:effectLst/>
                          <a:latin typeface="Calibri" panose="020F0502020204030204" pitchFamily="34" charset="0"/>
                        </a:rPr>
                        <a:t>STROKE</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GROSS</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700" b="1" i="0" u="none" strike="noStrike">
                          <a:solidFill>
                            <a:srgbClr val="000000"/>
                          </a:solidFill>
                          <a:effectLst/>
                          <a:latin typeface="Calibri" panose="020F0502020204030204" pitchFamily="34" charset="0"/>
                        </a:rPr>
                        <a:t>NETT</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54964636"/>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4">
                  <a:txBody>
                    <a:bodyPr/>
                    <a:lstStyle/>
                    <a:p>
                      <a:pPr algn="ctr" fontAlgn="ctr"/>
                      <a:r>
                        <a:rPr lang="en-ZA" sz="700" b="1" i="0" u="none" strike="noStrike">
                          <a:solidFill>
                            <a:srgbClr val="000000"/>
                          </a:solidFill>
                          <a:effectLst/>
                          <a:latin typeface="Calibri" panose="020F0502020204030204" pitchFamily="34" charset="0"/>
                        </a:rPr>
                        <a:t>PLAYER</a:t>
                      </a:r>
                    </a:p>
                  </a:txBody>
                  <a:tcPr marL="4491" marR="4491" marT="449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ZA" sz="700" b="1" i="0" u="none" strike="noStrike">
                          <a:solidFill>
                            <a:srgbClr val="000000"/>
                          </a:solidFill>
                          <a:effectLst/>
                          <a:latin typeface="Calibri" panose="020F0502020204030204" pitchFamily="34" charset="0"/>
                        </a:rPr>
                        <a:t>A</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SCORE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35873728"/>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v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RESULT</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76049643"/>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rowSpan="2">
                  <a:txBody>
                    <a:bodyPr/>
                    <a:lstStyle/>
                    <a:p>
                      <a:pPr algn="ctr" fontAlgn="ctr"/>
                      <a:r>
                        <a:rPr lang="en-ZA" sz="700" b="1" i="0" u="none" strike="noStrike">
                          <a:solidFill>
                            <a:srgbClr val="000000"/>
                          </a:solidFill>
                          <a:effectLst/>
                          <a:latin typeface="Calibri" panose="020F0502020204030204" pitchFamily="34" charset="0"/>
                        </a:rPr>
                        <a:t>B</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SCORE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61252283"/>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v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RESULT</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83302560"/>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ZA" sz="7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en-ZA" sz="700" b="1" i="0" u="none" strike="noStrike">
                          <a:solidFill>
                            <a:srgbClr val="000000"/>
                          </a:solidFill>
                          <a:effectLst/>
                          <a:latin typeface="Calibri" panose="020F0502020204030204" pitchFamily="34" charset="0"/>
                        </a:rPr>
                        <a:t>B/B SCORE</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62173586"/>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ZA" sz="7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ZA" sz="700" b="1" i="0" u="none" strike="noStrike">
                          <a:solidFill>
                            <a:srgbClr val="000000"/>
                          </a:solidFill>
                          <a:effectLst/>
                          <a:latin typeface="Calibri" panose="020F0502020204030204" pitchFamily="34" charset="0"/>
                        </a:rPr>
                        <a:t>ALLIANCE</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8067017"/>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endParaRPr lang="en-ZA" sz="700" b="1" i="0" u="none" strike="noStrike">
                        <a:solidFill>
                          <a:srgbClr val="000000"/>
                        </a:solidFill>
                        <a:effectLst/>
                        <a:latin typeface="Calibri" panose="020F0502020204030204" pitchFamily="34" charset="0"/>
                      </a:endParaRPr>
                    </a:p>
                  </a:txBody>
                  <a:tcPr marL="4491" marR="4491" marT="449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ZA" sz="700" b="1" i="0" u="none" strike="noStrike">
                          <a:solidFill>
                            <a:srgbClr val="000000"/>
                          </a:solidFill>
                          <a:effectLst/>
                          <a:latin typeface="Calibri" panose="020F0502020204030204" pitchFamily="34" charset="0"/>
                        </a:rPr>
                        <a:t>B/B SCORE</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55984760"/>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4">
                  <a:txBody>
                    <a:bodyPr/>
                    <a:lstStyle/>
                    <a:p>
                      <a:pPr algn="ctr" fontAlgn="ctr"/>
                      <a:r>
                        <a:rPr lang="en-ZA" sz="700" b="1" i="0" u="none" strike="noStrike">
                          <a:solidFill>
                            <a:srgbClr val="000000"/>
                          </a:solidFill>
                          <a:effectLst/>
                          <a:latin typeface="Calibri" panose="020F0502020204030204" pitchFamily="34" charset="0"/>
                        </a:rPr>
                        <a:t>MARKER</a:t>
                      </a:r>
                    </a:p>
                  </a:txBody>
                  <a:tcPr marL="4491" marR="4491" marT="449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ZA" sz="700" b="1" i="0" u="none" strike="noStrike">
                          <a:solidFill>
                            <a:srgbClr val="000000"/>
                          </a:solidFill>
                          <a:effectLst/>
                          <a:latin typeface="Calibri" panose="020F0502020204030204" pitchFamily="34" charset="0"/>
                        </a:rPr>
                        <a:t>C</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SCORE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95234636"/>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v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RESULT</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79439581"/>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rowSpan="2">
                  <a:txBody>
                    <a:bodyPr/>
                    <a:lstStyle/>
                    <a:p>
                      <a:pPr algn="ctr" fontAlgn="ctr"/>
                      <a:r>
                        <a:rPr lang="en-ZA" sz="700" b="1" i="0" u="none" strike="noStrike">
                          <a:solidFill>
                            <a:srgbClr val="000000"/>
                          </a:solidFill>
                          <a:effectLst/>
                          <a:latin typeface="Calibri" panose="020F0502020204030204" pitchFamily="34" charset="0"/>
                        </a:rPr>
                        <a:t>D</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700" b="1" i="0" u="none" strike="noStrike">
                          <a:solidFill>
                            <a:srgbClr val="000000"/>
                          </a:solidFill>
                          <a:effectLst/>
                          <a:latin typeface="Calibri" panose="020F0502020204030204" pitchFamily="34" charset="0"/>
                        </a:rPr>
                        <a:t>SCORE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14877462"/>
                  </a:ext>
                </a:extLst>
              </a:tr>
              <a:tr h="202233">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ZA"/>
                    </a:p>
                  </a:txBody>
                  <a:tcPr/>
                </a:tc>
                <a:tc v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RESULT</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5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90320264"/>
                  </a:ext>
                </a:extLst>
              </a:tr>
              <a:tr h="113072">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a:noFill/>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25580152"/>
                  </a:ext>
                </a:extLst>
              </a:tr>
              <a:tr h="162921">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2" gridSpan="3">
                  <a:txBody>
                    <a:bodyPr/>
                    <a:lstStyle/>
                    <a:p>
                      <a:pPr algn="ctr" fontAlgn="ctr"/>
                      <a:r>
                        <a:rPr lang="en-US" sz="500" b="0" i="0" u="none" strike="noStrike">
                          <a:solidFill>
                            <a:srgbClr val="000000"/>
                          </a:solidFill>
                          <a:effectLst/>
                          <a:latin typeface="Calibri" panose="020F0502020204030204" pitchFamily="34" charset="0"/>
                        </a:rPr>
                        <a:t>PLAY THE COURSE TO SUIT YOUR GAME</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hMerge="1">
                  <a:txBody>
                    <a:bodyPr/>
                    <a:lstStyle/>
                    <a:p>
                      <a:endParaRPr lang="en-ZA"/>
                    </a:p>
                  </a:txBody>
                  <a:tcPr/>
                </a:tc>
                <a:tc gridSpan="4">
                  <a:txBody>
                    <a:bodyPr/>
                    <a:lstStyle/>
                    <a:p>
                      <a:pPr algn="ctr" fontAlgn="ctr"/>
                      <a:r>
                        <a:rPr lang="en-ZA" sz="700" b="1" i="0" u="none" strike="noStrike">
                          <a:solidFill>
                            <a:srgbClr val="000000"/>
                          </a:solidFill>
                          <a:effectLst/>
                          <a:latin typeface="Calibri" panose="020F0502020204030204" pitchFamily="34" charset="0"/>
                        </a:rPr>
                        <a:t>WOMEN</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8">
                  <a:txBody>
                    <a:bodyPr/>
                    <a:lstStyle/>
                    <a:p>
                      <a:pPr algn="ctr" fontAlgn="ctr"/>
                      <a:r>
                        <a:rPr lang="en-ZA" sz="700" b="1" i="0" u="none" strike="noStrike">
                          <a:solidFill>
                            <a:srgbClr val="000000"/>
                          </a:solidFill>
                          <a:effectLst/>
                          <a:latin typeface="Calibri" panose="020F0502020204030204" pitchFamily="34" charset="0"/>
                        </a:rPr>
                        <a:t>MEN</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700" b="1"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3" gridSpan="7">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3" gridSpan="5">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8578713"/>
                  </a:ext>
                </a:extLst>
              </a:tr>
              <a:tr h="255325">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gridSpan="2">
                  <a:txBody>
                    <a:bodyPr/>
                    <a:lstStyle/>
                    <a:p>
                      <a:pPr algn="ctr" fontAlgn="ctr"/>
                      <a:r>
                        <a:rPr lang="en-ZA" sz="700" b="1" i="0" u="none" strike="noStrike">
                          <a:solidFill>
                            <a:srgbClr val="000000"/>
                          </a:solidFill>
                          <a:effectLst/>
                          <a:latin typeface="Calibri" panose="020F0502020204030204" pitchFamily="34" charset="0"/>
                        </a:rPr>
                        <a:t>BLUE</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gridSpan="2">
                  <a:txBody>
                    <a:bodyPr/>
                    <a:lstStyle/>
                    <a:p>
                      <a:pPr algn="ctr" fontAlgn="ctr"/>
                      <a:r>
                        <a:rPr lang="en-ZA" sz="700" b="0" i="0" u="none" strike="noStrike">
                          <a:solidFill>
                            <a:srgbClr val="FFFFFF"/>
                          </a:solidFill>
                          <a:effectLst/>
                          <a:latin typeface="Calibri" panose="020F0502020204030204" pitchFamily="34" charset="0"/>
                        </a:rPr>
                        <a:t>RED</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hMerge="1">
                  <a:txBody>
                    <a:bodyPr/>
                    <a:lstStyle/>
                    <a:p>
                      <a:endParaRPr lang="en-ZA"/>
                    </a:p>
                  </a:txBody>
                  <a:tcPr/>
                </a:tc>
                <a:tc gridSpan="2">
                  <a:txBody>
                    <a:bodyPr/>
                    <a:lstStyle/>
                    <a:p>
                      <a:pPr algn="ctr" fontAlgn="ctr"/>
                      <a:r>
                        <a:rPr lang="en-ZA" sz="700" b="1" i="0" u="none" strike="noStrike">
                          <a:solidFill>
                            <a:srgbClr val="000000"/>
                          </a:solidFill>
                          <a:effectLst/>
                          <a:latin typeface="Calibri" panose="020F0502020204030204" pitchFamily="34" charset="0"/>
                        </a:rPr>
                        <a:t>WHITE</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1" i="0" u="none" strike="noStrike">
                          <a:solidFill>
                            <a:srgbClr val="000000"/>
                          </a:solidFill>
                          <a:effectLst/>
                          <a:latin typeface="Calibri" panose="020F0502020204030204" pitchFamily="34" charset="0"/>
                        </a:rPr>
                        <a:t>BLUE</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gridSpan="4">
                  <a:txBody>
                    <a:bodyPr/>
                    <a:lstStyle/>
                    <a:p>
                      <a:pPr algn="ctr" fontAlgn="ctr"/>
                      <a:r>
                        <a:rPr lang="en-ZA" sz="700" b="0" i="0" u="none" strike="noStrike">
                          <a:solidFill>
                            <a:srgbClr val="FFFFFF"/>
                          </a:solidFill>
                          <a:effectLst/>
                          <a:latin typeface="Calibri" panose="020F0502020204030204" pitchFamily="34" charset="0"/>
                        </a:rPr>
                        <a:t>RED</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700" b="0" i="0" u="none" strike="noStrike">
                          <a:solidFill>
                            <a:srgbClr val="FFFFFF"/>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7"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gridSpan="5"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76930375"/>
                  </a:ext>
                </a:extLst>
              </a:tr>
              <a:tr h="162921">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ZA" sz="700" b="0" i="0" u="none" strike="noStrike">
                          <a:solidFill>
                            <a:srgbClr val="000000"/>
                          </a:solidFill>
                          <a:effectLst/>
                          <a:latin typeface="Calibri" panose="020F0502020204030204" pitchFamily="34" charset="0"/>
                        </a:rPr>
                        <a:t>SLOPE Rating</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4">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700" b="0"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7"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gridSpan="5"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9050391"/>
                  </a:ext>
                </a:extLst>
              </a:tr>
              <a:tr h="162921">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ZA" sz="700" b="0" i="0" u="none" strike="noStrike">
                          <a:solidFill>
                            <a:srgbClr val="000000"/>
                          </a:solidFill>
                          <a:effectLst/>
                          <a:latin typeface="Calibri" panose="020F0502020204030204" pitchFamily="34" charset="0"/>
                        </a:rPr>
                        <a:t> COURSE Rating</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4">
                  <a:txBody>
                    <a:bodyPr/>
                    <a:lstStyle/>
                    <a:p>
                      <a:pPr algn="ctr" fontAlgn="ctr"/>
                      <a:r>
                        <a:rPr lang="en-ZA" sz="700" b="0" i="0" u="none" strike="noStrike">
                          <a:solidFill>
                            <a:srgbClr val="000000"/>
                          </a:solidFill>
                          <a:effectLst/>
                          <a:latin typeface="Calibri" panose="020F0502020204030204" pitchFamily="34" charset="0"/>
                        </a:rPr>
                        <a:t> </a:t>
                      </a:r>
                    </a:p>
                  </a:txBody>
                  <a:tcPr marL="4491" marR="4491" marT="4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700" b="0" i="0" u="none" strike="noStrike">
                        <a:solidFill>
                          <a:srgbClr val="000000"/>
                        </a:solidFill>
                        <a:effectLst/>
                        <a:latin typeface="Calibri" panose="020F0502020204030204" pitchFamily="34" charset="0"/>
                      </a:endParaRPr>
                    </a:p>
                  </a:txBody>
                  <a:tcPr marL="4491" marR="4491" marT="4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7">
                  <a:txBody>
                    <a:bodyPr/>
                    <a:lstStyle/>
                    <a:p>
                      <a:pPr algn="ctr" fontAlgn="ctr"/>
                      <a:r>
                        <a:rPr lang="en-ZA" sz="700" b="1" i="0" u="none" strike="noStrike">
                          <a:solidFill>
                            <a:srgbClr val="000000"/>
                          </a:solidFill>
                          <a:effectLst/>
                          <a:latin typeface="Calibri" panose="020F0502020204030204" pitchFamily="34" charset="0"/>
                        </a:rPr>
                        <a:t>PLAYER:</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5">
                  <a:txBody>
                    <a:bodyPr/>
                    <a:lstStyle/>
                    <a:p>
                      <a:pPr algn="ctr" fontAlgn="ctr"/>
                      <a:r>
                        <a:rPr lang="en-ZA" sz="700" b="1" i="0" u="none" strike="noStrike">
                          <a:solidFill>
                            <a:srgbClr val="000000"/>
                          </a:solidFill>
                          <a:effectLst/>
                          <a:latin typeface="Calibri" panose="020F0502020204030204" pitchFamily="34" charset="0"/>
                        </a:rPr>
                        <a:t>MARKER</a:t>
                      </a:r>
                    </a:p>
                  </a:txBody>
                  <a:tcPr marL="4491" marR="4491" marT="4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24766435"/>
                  </a:ext>
                </a:extLst>
              </a:tr>
              <a:tr h="127662">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4539301"/>
                  </a:ext>
                </a:extLst>
              </a:tr>
              <a:tr h="121584">
                <a:tc>
                  <a:txBody>
                    <a:bodyPr/>
                    <a:lstStyle/>
                    <a:p>
                      <a:pPr algn="l" fontAlgn="b"/>
                      <a:r>
                        <a:rPr lang="en-ZA" sz="500" b="0" i="0" u="none" strike="noStrike">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1"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ZA" sz="500" b="0" i="0" u="none" strike="noStrike">
                          <a:solidFill>
                            <a:srgbClr val="000000"/>
                          </a:solidFill>
                          <a:effectLst/>
                          <a:latin typeface="Calibri" panose="020F0502020204030204" pitchFamily="34" charset="0"/>
                        </a:rPr>
                        <a:t> </a:t>
                      </a:r>
                    </a:p>
                  </a:txBody>
                  <a:tcPr marL="4491" marR="4491" marT="449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500" b="0" i="0" u="none" strike="noStrike" dirty="0">
                          <a:solidFill>
                            <a:srgbClr val="000000"/>
                          </a:solidFill>
                          <a:effectLst/>
                          <a:latin typeface="Calibri" panose="020F0502020204030204" pitchFamily="34" charset="0"/>
                        </a:rPr>
                        <a:t> </a:t>
                      </a:r>
                    </a:p>
                  </a:txBody>
                  <a:tcPr marL="4491" marR="4491" marT="449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57997266"/>
                  </a:ext>
                </a:extLst>
              </a:tr>
            </a:tbl>
          </a:graphicData>
        </a:graphic>
      </p:graphicFrame>
    </p:spTree>
    <p:extLst>
      <p:ext uri="{BB962C8B-B14F-4D97-AF65-F5344CB8AC3E}">
        <p14:creationId xmlns:p14="http://schemas.microsoft.com/office/powerpoint/2010/main" val="3706382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1659-64AC-441A-B248-B9B0C496605E}"/>
              </a:ext>
            </a:extLst>
          </p:cNvPr>
          <p:cNvSpPr>
            <a:spLocks noGrp="1"/>
          </p:cNvSpPr>
          <p:nvPr>
            <p:ph type="title"/>
          </p:nvPr>
        </p:nvSpPr>
        <p:spPr>
          <a:xfrm>
            <a:off x="278296" y="44624"/>
            <a:ext cx="8237054" cy="994172"/>
          </a:xfrm>
        </p:spPr>
        <p:txBody>
          <a:bodyPr>
            <a:normAutofit/>
          </a:bodyPr>
          <a:lstStyle/>
          <a:p>
            <a:pPr algn="ctr"/>
            <a:r>
              <a:rPr lang="en-ZA" sz="3600" b="1" dirty="0"/>
              <a:t> Information required on scorecards</a:t>
            </a:r>
          </a:p>
        </p:txBody>
      </p:sp>
      <p:sp>
        <p:nvSpPr>
          <p:cNvPr id="3" name="Content Placeholder 2">
            <a:extLst>
              <a:ext uri="{FF2B5EF4-FFF2-40B4-BE49-F238E27FC236}">
                <a16:creationId xmlns:a16="http://schemas.microsoft.com/office/drawing/2014/main" id="{70DA89CB-54D1-4E22-99FF-23F9FDBD26E8}"/>
              </a:ext>
            </a:extLst>
          </p:cNvPr>
          <p:cNvSpPr>
            <a:spLocks noGrp="1"/>
          </p:cNvSpPr>
          <p:nvPr>
            <p:ph idx="1"/>
          </p:nvPr>
        </p:nvSpPr>
        <p:spPr>
          <a:xfrm>
            <a:off x="628650" y="1038797"/>
            <a:ext cx="8335838" cy="4977074"/>
          </a:xfrm>
        </p:spPr>
        <p:txBody>
          <a:bodyPr/>
          <a:lstStyle/>
          <a:p>
            <a:r>
              <a:rPr lang="en-ZA" sz="2400" dirty="0"/>
              <a:t>Name of Player</a:t>
            </a:r>
          </a:p>
          <a:p>
            <a:r>
              <a:rPr lang="en-ZA" sz="2400" dirty="0"/>
              <a:t>Colour Course (tees) the player elected to play. By a cross or writing  Y/W/B/R if tee colour boxes are not on the scorecard</a:t>
            </a:r>
          </a:p>
          <a:p>
            <a:r>
              <a:rPr lang="en-ZA" sz="2400" dirty="0"/>
              <a:t>Handicap Index (HI)</a:t>
            </a:r>
          </a:p>
          <a:p>
            <a:r>
              <a:rPr lang="en-ZA" sz="2400" dirty="0"/>
              <a:t>Course Handicap : (CH)</a:t>
            </a:r>
          </a:p>
          <a:p>
            <a:r>
              <a:rPr lang="en-ZA" sz="2400" dirty="0"/>
              <a:t>Playing Handicap: (PH)</a:t>
            </a:r>
          </a:p>
        </p:txBody>
      </p:sp>
      <p:sp>
        <p:nvSpPr>
          <p:cNvPr id="5" name="Date Placeholder 4">
            <a:extLst>
              <a:ext uri="{FF2B5EF4-FFF2-40B4-BE49-F238E27FC236}">
                <a16:creationId xmlns:a16="http://schemas.microsoft.com/office/drawing/2014/main" id="{0D50FEAE-ED98-45EB-8DF6-71276905E2A5}"/>
              </a:ext>
            </a:extLst>
          </p:cNvPr>
          <p:cNvSpPr>
            <a:spLocks noGrp="1"/>
          </p:cNvSpPr>
          <p:nvPr>
            <p:ph type="dt" sz="half" idx="10"/>
          </p:nvPr>
        </p:nvSpPr>
        <p:spPr/>
        <p:txBody>
          <a:bodyPr/>
          <a:lstStyle/>
          <a:p>
            <a:r>
              <a:rPr lang="en-US"/>
              <a:t>Oct/Nov 2019</a:t>
            </a:r>
            <a:endParaRPr lang="en-ZA"/>
          </a:p>
        </p:txBody>
      </p:sp>
      <p:graphicFrame>
        <p:nvGraphicFramePr>
          <p:cNvPr id="4" name="Table 3">
            <a:extLst>
              <a:ext uri="{FF2B5EF4-FFF2-40B4-BE49-F238E27FC236}">
                <a16:creationId xmlns:a16="http://schemas.microsoft.com/office/drawing/2014/main" id="{F3BBF54A-06DD-411F-83A0-1ABB34BDCCF1}"/>
              </a:ext>
            </a:extLst>
          </p:cNvPr>
          <p:cNvGraphicFramePr>
            <a:graphicFrameLocks noGrp="1"/>
          </p:cNvGraphicFramePr>
          <p:nvPr>
            <p:extLst>
              <p:ext uri="{D42A27DB-BD31-4B8C-83A1-F6EECF244321}">
                <p14:modId xmlns:p14="http://schemas.microsoft.com/office/powerpoint/2010/main" val="761292618"/>
              </p:ext>
            </p:extLst>
          </p:nvPr>
        </p:nvGraphicFramePr>
        <p:xfrm>
          <a:off x="215130" y="3691677"/>
          <a:ext cx="8374942" cy="2137380"/>
        </p:xfrm>
        <a:graphic>
          <a:graphicData uri="http://schemas.openxmlformats.org/drawingml/2006/table">
            <a:tbl>
              <a:tblPr/>
              <a:tblGrid>
                <a:gridCol w="468637">
                  <a:extLst>
                    <a:ext uri="{9D8B030D-6E8A-4147-A177-3AD203B41FA5}">
                      <a16:colId xmlns:a16="http://schemas.microsoft.com/office/drawing/2014/main" val="165125328"/>
                    </a:ext>
                  </a:extLst>
                </a:gridCol>
                <a:gridCol w="374908">
                  <a:extLst>
                    <a:ext uri="{9D8B030D-6E8A-4147-A177-3AD203B41FA5}">
                      <a16:colId xmlns:a16="http://schemas.microsoft.com/office/drawing/2014/main" val="1796122678"/>
                    </a:ext>
                  </a:extLst>
                </a:gridCol>
                <a:gridCol w="1180961">
                  <a:extLst>
                    <a:ext uri="{9D8B030D-6E8A-4147-A177-3AD203B41FA5}">
                      <a16:colId xmlns:a16="http://schemas.microsoft.com/office/drawing/2014/main" val="280125936"/>
                    </a:ext>
                  </a:extLst>
                </a:gridCol>
                <a:gridCol w="524872">
                  <a:extLst>
                    <a:ext uri="{9D8B030D-6E8A-4147-A177-3AD203B41FA5}">
                      <a16:colId xmlns:a16="http://schemas.microsoft.com/office/drawing/2014/main" val="2458869920"/>
                    </a:ext>
                  </a:extLst>
                </a:gridCol>
                <a:gridCol w="524872">
                  <a:extLst>
                    <a:ext uri="{9D8B030D-6E8A-4147-A177-3AD203B41FA5}">
                      <a16:colId xmlns:a16="http://schemas.microsoft.com/office/drawing/2014/main" val="2848507098"/>
                    </a:ext>
                  </a:extLst>
                </a:gridCol>
                <a:gridCol w="308833">
                  <a:extLst>
                    <a:ext uri="{9D8B030D-6E8A-4147-A177-3AD203B41FA5}">
                      <a16:colId xmlns:a16="http://schemas.microsoft.com/office/drawing/2014/main" val="2969178835"/>
                    </a:ext>
                  </a:extLst>
                </a:gridCol>
                <a:gridCol w="723458">
                  <a:extLst>
                    <a:ext uri="{9D8B030D-6E8A-4147-A177-3AD203B41FA5}">
                      <a16:colId xmlns:a16="http://schemas.microsoft.com/office/drawing/2014/main" val="656204734"/>
                    </a:ext>
                  </a:extLst>
                </a:gridCol>
                <a:gridCol w="499622">
                  <a:extLst>
                    <a:ext uri="{9D8B030D-6E8A-4147-A177-3AD203B41FA5}">
                      <a16:colId xmlns:a16="http://schemas.microsoft.com/office/drawing/2014/main" val="1808300707"/>
                    </a:ext>
                  </a:extLst>
                </a:gridCol>
                <a:gridCol w="730257">
                  <a:extLst>
                    <a:ext uri="{9D8B030D-6E8A-4147-A177-3AD203B41FA5}">
                      <a16:colId xmlns:a16="http://schemas.microsoft.com/office/drawing/2014/main" val="260035919"/>
                    </a:ext>
                  </a:extLst>
                </a:gridCol>
                <a:gridCol w="132989">
                  <a:extLst>
                    <a:ext uri="{9D8B030D-6E8A-4147-A177-3AD203B41FA5}">
                      <a16:colId xmlns:a16="http://schemas.microsoft.com/office/drawing/2014/main" val="2761930764"/>
                    </a:ext>
                  </a:extLst>
                </a:gridCol>
                <a:gridCol w="524871">
                  <a:extLst>
                    <a:ext uri="{9D8B030D-6E8A-4147-A177-3AD203B41FA5}">
                      <a16:colId xmlns:a16="http://schemas.microsoft.com/office/drawing/2014/main" val="1225801779"/>
                    </a:ext>
                  </a:extLst>
                </a:gridCol>
                <a:gridCol w="65598">
                  <a:extLst>
                    <a:ext uri="{9D8B030D-6E8A-4147-A177-3AD203B41FA5}">
                      <a16:colId xmlns:a16="http://schemas.microsoft.com/office/drawing/2014/main" val="2009160577"/>
                    </a:ext>
                  </a:extLst>
                </a:gridCol>
                <a:gridCol w="984142">
                  <a:extLst>
                    <a:ext uri="{9D8B030D-6E8A-4147-A177-3AD203B41FA5}">
                      <a16:colId xmlns:a16="http://schemas.microsoft.com/office/drawing/2014/main" val="1349100658"/>
                    </a:ext>
                  </a:extLst>
                </a:gridCol>
                <a:gridCol w="49154">
                  <a:extLst>
                    <a:ext uri="{9D8B030D-6E8A-4147-A177-3AD203B41FA5}">
                      <a16:colId xmlns:a16="http://schemas.microsoft.com/office/drawing/2014/main" val="2695471802"/>
                    </a:ext>
                  </a:extLst>
                </a:gridCol>
                <a:gridCol w="756898">
                  <a:extLst>
                    <a:ext uri="{9D8B030D-6E8A-4147-A177-3AD203B41FA5}">
                      <a16:colId xmlns:a16="http://schemas.microsoft.com/office/drawing/2014/main" val="1907597036"/>
                    </a:ext>
                  </a:extLst>
                </a:gridCol>
                <a:gridCol w="39688">
                  <a:extLst>
                    <a:ext uri="{9D8B030D-6E8A-4147-A177-3AD203B41FA5}">
                      <a16:colId xmlns:a16="http://schemas.microsoft.com/office/drawing/2014/main" val="1189473386"/>
                    </a:ext>
                  </a:extLst>
                </a:gridCol>
                <a:gridCol w="485182">
                  <a:extLst>
                    <a:ext uri="{9D8B030D-6E8A-4147-A177-3AD203B41FA5}">
                      <a16:colId xmlns:a16="http://schemas.microsoft.com/office/drawing/2014/main" val="3753815376"/>
                    </a:ext>
                  </a:extLst>
                </a:gridCol>
              </a:tblGrid>
              <a:tr h="177880">
                <a:tc>
                  <a:txBody>
                    <a:bodyPr/>
                    <a:lstStyle/>
                    <a:p>
                      <a:pPr algn="l" fontAlgn="b"/>
                      <a:r>
                        <a:rPr lang="en-ZA" sz="800" b="1"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5595"/>
                  </a:ext>
                </a:extLst>
              </a:tr>
              <a:tr h="550580">
                <a:tc>
                  <a:txBody>
                    <a:bodyPr/>
                    <a:lstStyle/>
                    <a:p>
                      <a:pPr algn="l" fontAlgn="b"/>
                      <a:r>
                        <a:rPr lang="en-ZA" sz="800" b="1" i="0" u="none" strike="noStrike">
                          <a:solidFill>
                            <a:srgbClr val="000000"/>
                          </a:solidFill>
                          <a:effectLst/>
                          <a:latin typeface="Calibri" panose="020F0502020204030204" pitchFamily="34" charset="0"/>
                        </a:rPr>
                        <a:t> </a:t>
                      </a:r>
                    </a:p>
                  </a:txBody>
                  <a:tcPr marL="7144" marR="7144"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n-ZA" sz="1100" b="1" i="0" u="none" strike="noStrike">
                          <a:solidFill>
                            <a:srgbClr val="000000"/>
                          </a:solidFill>
                          <a:effectLst/>
                          <a:latin typeface="Calibri" panose="020F0502020204030204" pitchFamily="34" charset="0"/>
                        </a:rPr>
                        <a:t>PLAYER</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fontAlgn="ctr"/>
                      <a:r>
                        <a:rPr lang="en-ZA" sz="1800" b="1" i="0" u="none" strike="noStrike" dirty="0">
                          <a:solidFill>
                            <a:srgbClr val="000000"/>
                          </a:solidFill>
                          <a:effectLst/>
                          <a:latin typeface="Calibri" panose="020F0502020204030204" pitchFamily="34" charset="0"/>
                        </a:rPr>
                        <a:t>TEE COLOUR</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pPr algn="ctr" fontAlgn="ctr"/>
                      <a:endParaRPr lang="en-ZA" sz="2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2">
                  <a:txBody>
                    <a:bodyPr/>
                    <a:lstStyle/>
                    <a:p>
                      <a:pPr algn="ctr" fontAlgn="ctr"/>
                      <a:r>
                        <a:rPr lang="en-ZA" sz="1500" b="1" i="0" u="none" strike="noStrike" dirty="0">
                          <a:solidFill>
                            <a:srgbClr val="000000"/>
                          </a:solidFill>
                          <a:effectLst/>
                          <a:latin typeface="Calibri" panose="020F0502020204030204" pitchFamily="34" charset="0"/>
                        </a:rPr>
                        <a:t>H/CAP INDEX</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ctr" fontAlgn="ctr"/>
                      <a:r>
                        <a:rPr lang="en-ZA" sz="1500" b="1" i="0" u="none" strike="noStrike" dirty="0">
                          <a:solidFill>
                            <a:srgbClr val="000000"/>
                          </a:solidFill>
                          <a:effectLst/>
                          <a:latin typeface="Calibri" panose="020F0502020204030204" pitchFamily="34" charset="0"/>
                        </a:rPr>
                        <a:t>COURSE H/CAP</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ctr" fontAlgn="ctr"/>
                      <a:r>
                        <a:rPr lang="en-ZA" sz="1500" b="1" i="0" u="none" strike="noStrike" dirty="0">
                          <a:solidFill>
                            <a:srgbClr val="000000"/>
                          </a:solidFill>
                          <a:effectLst/>
                          <a:latin typeface="Calibri" panose="020F0502020204030204" pitchFamily="34" charset="0"/>
                        </a:rPr>
                        <a:t>PH</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128298"/>
                  </a:ext>
                </a:extLst>
              </a:tr>
              <a:tr h="281784">
                <a:tc>
                  <a:txBody>
                    <a:bodyPr/>
                    <a:lstStyle/>
                    <a:p>
                      <a:pPr algn="ctr" fontAlgn="ctr"/>
                      <a:r>
                        <a:rPr lang="en-ZA" sz="1100" b="1" i="0" u="none" strike="noStrike">
                          <a:solidFill>
                            <a:srgbClr val="000000"/>
                          </a:solidFill>
                          <a:effectLst/>
                          <a:latin typeface="Calibri" panose="020F0502020204030204" pitchFamily="34" charset="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800" b="1"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800" b="0" i="0" u="none" strike="noStrike">
                          <a:solidFill>
                            <a:srgbClr val="000000"/>
                          </a:solidFill>
                          <a:effectLst/>
                          <a:latin typeface="Calibri" panose="020F0502020204030204" pitchFamily="34" charset="0"/>
                        </a:rPr>
                        <a:t> </a:t>
                      </a:r>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r>
                        <a:rPr lang="en-ZA" sz="800" b="0" i="0" u="none" strike="noStrike">
                          <a:solidFill>
                            <a:srgbClr val="000000"/>
                          </a:solidFill>
                          <a:effectLst/>
                          <a:latin typeface="Calibri" panose="020F0502020204030204" pitchFamily="34" charset="0"/>
                        </a:rPr>
                        <a:t> </a:t>
                      </a:r>
                      <a:endParaRPr lang="en-ZA"/>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ctr" fontAlgn="b"/>
                      <a:r>
                        <a:rPr lang="en-ZA"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F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500" b="0" i="0" u="none" strike="noStrike" dirty="0">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8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483805"/>
                  </a:ext>
                </a:extLst>
              </a:tr>
              <a:tr h="281784">
                <a:tc>
                  <a:txBody>
                    <a:bodyPr/>
                    <a:lstStyle/>
                    <a:p>
                      <a:pPr algn="ctr" fontAlgn="ctr"/>
                      <a:r>
                        <a:rPr lang="en-ZA" sz="1100" b="1" i="0" u="none" strike="noStrike">
                          <a:solidFill>
                            <a:srgbClr val="000000"/>
                          </a:solidFill>
                          <a:effectLst/>
                          <a:latin typeface="Calibri" panose="020F0502020204030204" pitchFamily="34" charset="0"/>
                        </a:rPr>
                        <a:t>B</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800" b="1"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8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800" b="0" i="0" u="none" strike="noStrike" dirty="0">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8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r>
                        <a:rPr lang="en-ZA" sz="800" b="0" i="0" u="none" strike="noStrike">
                          <a:solidFill>
                            <a:srgbClr val="000000"/>
                          </a:solidFill>
                          <a:effectLst/>
                          <a:latin typeface="Calibri" panose="020F0502020204030204" pitchFamily="34" charset="0"/>
                        </a:rPr>
                        <a:t> </a:t>
                      </a:r>
                      <a:endParaRPr lang="en-ZA"/>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964236"/>
                  </a:ext>
                </a:extLst>
              </a:tr>
              <a:tr h="281784">
                <a:tc>
                  <a:txBody>
                    <a:bodyPr/>
                    <a:lstStyle/>
                    <a:p>
                      <a:pPr algn="ctr" fontAlgn="ctr"/>
                      <a:r>
                        <a:rPr lang="en-ZA" sz="1100" b="1" i="0" u="none" strike="noStrike">
                          <a:solidFill>
                            <a:srgbClr val="000000"/>
                          </a:solidFill>
                          <a:effectLst/>
                          <a:latin typeface="Calibri" panose="020F0502020204030204" pitchFamily="34" charset="0"/>
                        </a:rPr>
                        <a:t> </a:t>
                      </a:r>
                    </a:p>
                  </a:txBody>
                  <a:tcPr marL="7144" marR="7144"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n-ZA" sz="1100" b="1" i="0" u="none" strike="noStrike">
                          <a:solidFill>
                            <a:srgbClr val="000000"/>
                          </a:solidFill>
                          <a:effectLst/>
                          <a:latin typeface="Calibri" panose="020F0502020204030204" pitchFamily="34" charset="0"/>
                        </a:rPr>
                        <a:t>MARKER</a:t>
                      </a:r>
                    </a:p>
                  </a:txBody>
                  <a:tcPr marL="7144" marR="7144"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r>
                        <a:rPr lang="en-ZA" sz="800" b="0" i="0" u="none" strike="noStrike">
                          <a:solidFill>
                            <a:srgbClr val="000000"/>
                          </a:solidFill>
                          <a:effectLst/>
                          <a:latin typeface="Calibri" panose="020F0502020204030204" pitchFamily="34" charset="0"/>
                        </a:rPr>
                        <a:t> </a:t>
                      </a:r>
                      <a:endParaRPr lang="en-ZA"/>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9013721"/>
                  </a:ext>
                </a:extLst>
              </a:tr>
              <a:tr h="281784">
                <a:tc>
                  <a:txBody>
                    <a:bodyPr/>
                    <a:lstStyle/>
                    <a:p>
                      <a:pPr algn="ctr" fontAlgn="ctr"/>
                      <a:r>
                        <a:rPr lang="en-ZA" sz="1100" b="1" i="0" u="none" strike="noStrike">
                          <a:solidFill>
                            <a:srgbClr val="000000"/>
                          </a:solidFill>
                          <a:effectLst/>
                          <a:latin typeface="Calibri" panose="020F0502020204030204" pitchFamily="34" charset="0"/>
                        </a:rPr>
                        <a:t>C</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800" b="1"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800" b="0" i="0" u="none" strike="noStrike">
                          <a:solidFill>
                            <a:srgbClr val="000000"/>
                          </a:solidFill>
                          <a:effectLst/>
                          <a:latin typeface="Calibri" panose="020F0502020204030204" pitchFamily="34" charset="0"/>
                        </a:rPr>
                        <a:t> </a:t>
                      </a:r>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r>
                        <a:rPr lang="en-ZA" sz="800" b="0" i="0" u="none" strike="noStrike">
                          <a:solidFill>
                            <a:srgbClr val="000000"/>
                          </a:solidFill>
                          <a:effectLst/>
                          <a:latin typeface="Calibri" panose="020F0502020204030204" pitchFamily="34" charset="0"/>
                        </a:rPr>
                        <a:t> </a:t>
                      </a:r>
                      <a:endParaRPr lang="en-ZA"/>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800" b="0" i="0" u="none" strike="noStrike">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245170"/>
                  </a:ext>
                </a:extLst>
              </a:tr>
              <a:tr h="281784">
                <a:tc>
                  <a:txBody>
                    <a:bodyPr/>
                    <a:lstStyle/>
                    <a:p>
                      <a:pPr algn="ctr" fontAlgn="ctr"/>
                      <a:r>
                        <a:rPr lang="en-ZA" sz="1100" b="1" i="0" u="none" strike="noStrike">
                          <a:solidFill>
                            <a:srgbClr val="000000"/>
                          </a:solidFill>
                          <a:effectLst/>
                          <a:latin typeface="Calibri" panose="020F0502020204030204" pitchFamily="34" charset="0"/>
                        </a:rPr>
                        <a:t>D</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ZA" sz="800" b="0"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r>
                        <a:rPr lang="en-ZA" sz="800" b="0" i="0" u="none" strike="noStrike" dirty="0">
                          <a:solidFill>
                            <a:srgbClr val="000000"/>
                          </a:solidFill>
                          <a:effectLst/>
                          <a:latin typeface="Calibri" panose="020F0502020204030204" pitchFamily="34" charset="0"/>
                        </a:rPr>
                        <a:t> </a:t>
                      </a:r>
                      <a:endParaRPr lang="en-ZA" dirty="0"/>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algn="ctr"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ZA" sz="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l" fontAlgn="b"/>
                      <a:r>
                        <a:rPr lang="en-ZA" sz="8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27377"/>
                  </a:ext>
                </a:extLst>
              </a:tr>
            </a:tbl>
          </a:graphicData>
        </a:graphic>
      </p:graphicFrame>
    </p:spTree>
    <p:extLst>
      <p:ext uri="{BB962C8B-B14F-4D97-AF65-F5344CB8AC3E}">
        <p14:creationId xmlns:p14="http://schemas.microsoft.com/office/powerpoint/2010/main" val="3917576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n-ZA" sz="3200" b="1" dirty="0"/>
              <a:t>Holes with different stroke index (HDCP)/Par </a:t>
            </a:r>
            <a:br>
              <a:rPr lang="en-ZA" sz="3200" b="1" dirty="0"/>
            </a:br>
            <a:r>
              <a:rPr lang="en-ZA" sz="3200" b="1" dirty="0"/>
              <a:t>for Men and Women : Design layout</a:t>
            </a:r>
          </a:p>
        </p:txBody>
      </p:sp>
      <p:pic>
        <p:nvPicPr>
          <p:cNvPr id="3074" name="Picture 2" descr="C:\Users\Wimpie du Plessis\Pictures\Pronghorn Fazio Course Scorecard 2.jpg"/>
          <p:cNvPicPr>
            <a:picLocks noGrp="1" noChangeAspect="1" noChangeArrowheads="1"/>
          </p:cNvPicPr>
          <p:nvPr>
            <p:ph idx="1"/>
          </p:nvPr>
        </p:nvPicPr>
        <p:blipFill>
          <a:blip r:embed="rId2" cstate="print"/>
          <a:stretch>
            <a:fillRect/>
          </a:stretch>
        </p:blipFill>
        <p:spPr bwMode="auto">
          <a:xfrm>
            <a:off x="214282" y="928670"/>
            <a:ext cx="8678198" cy="5197493"/>
          </a:xfrm>
          <a:prstGeom prst="rect">
            <a:avLst/>
          </a:prstGeom>
          <a:noFill/>
        </p:spPr>
      </p:pic>
      <p:sp>
        <p:nvSpPr>
          <p:cNvPr id="3" name="Date Placeholder 2">
            <a:extLst>
              <a:ext uri="{FF2B5EF4-FFF2-40B4-BE49-F238E27FC236}">
                <a16:creationId xmlns:a16="http://schemas.microsoft.com/office/drawing/2014/main" id="{4128860E-93C4-4DD7-AD97-86307EBA95A0}"/>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81540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B44-7E20-4867-ADC6-1AC28A6EC6C0}"/>
              </a:ext>
            </a:extLst>
          </p:cNvPr>
          <p:cNvSpPr>
            <a:spLocks noGrp="1"/>
          </p:cNvSpPr>
          <p:nvPr>
            <p:ph type="title"/>
          </p:nvPr>
        </p:nvSpPr>
        <p:spPr>
          <a:xfrm>
            <a:off x="457200" y="-27384"/>
            <a:ext cx="8229600" cy="1143000"/>
          </a:xfrm>
        </p:spPr>
        <p:txBody>
          <a:bodyPr/>
          <a:lstStyle/>
          <a:p>
            <a:r>
              <a:rPr lang="en-ZA" dirty="0"/>
              <a:t>Fully Transportable HI 2020 </a:t>
            </a:r>
          </a:p>
        </p:txBody>
      </p:sp>
      <p:sp>
        <p:nvSpPr>
          <p:cNvPr id="4" name="Date Placeholder 3">
            <a:extLst>
              <a:ext uri="{FF2B5EF4-FFF2-40B4-BE49-F238E27FC236}">
                <a16:creationId xmlns:a16="http://schemas.microsoft.com/office/drawing/2014/main" id="{D92243FB-0732-48D5-A431-091831EDA13F}"/>
              </a:ext>
            </a:extLst>
          </p:cNvPr>
          <p:cNvSpPr>
            <a:spLocks noGrp="1"/>
          </p:cNvSpPr>
          <p:nvPr>
            <p:ph type="dt" sz="half" idx="10"/>
          </p:nvPr>
        </p:nvSpPr>
        <p:spPr/>
        <p:txBody>
          <a:bodyPr/>
          <a:lstStyle/>
          <a:p>
            <a:r>
              <a:rPr lang="en-US"/>
              <a:t>Oct/Nov 2019</a:t>
            </a:r>
            <a:endParaRPr lang="en-ZA"/>
          </a:p>
        </p:txBody>
      </p:sp>
      <p:pic>
        <p:nvPicPr>
          <p:cNvPr id="5" name="Content Placeholder 4">
            <a:extLst>
              <a:ext uri="{FF2B5EF4-FFF2-40B4-BE49-F238E27FC236}">
                <a16:creationId xmlns:a16="http://schemas.microsoft.com/office/drawing/2014/main" id="{96621293-1F9D-4F7D-8B93-B27D2CA18FF8}"/>
              </a:ext>
            </a:extLst>
          </p:cNvPr>
          <p:cNvPicPr>
            <a:picLocks noGrp="1" noChangeAspect="1"/>
          </p:cNvPicPr>
          <p:nvPr>
            <p:ph idx="1"/>
          </p:nvPr>
        </p:nvPicPr>
        <p:blipFill>
          <a:blip r:embed="rId3"/>
          <a:stretch>
            <a:fillRect/>
          </a:stretch>
        </p:blipFill>
        <p:spPr>
          <a:xfrm>
            <a:off x="755576" y="1417638"/>
            <a:ext cx="7632848" cy="4603650"/>
          </a:xfrm>
          <a:prstGeom prst="rect">
            <a:avLst/>
          </a:prstGeom>
        </p:spPr>
      </p:pic>
    </p:spTree>
    <p:extLst>
      <p:ext uri="{BB962C8B-B14F-4D97-AF65-F5344CB8AC3E}">
        <p14:creationId xmlns:p14="http://schemas.microsoft.com/office/powerpoint/2010/main" val="3262645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C363E-3A3E-43A6-B139-D7BC8F22FA04}"/>
              </a:ext>
            </a:extLst>
          </p:cNvPr>
          <p:cNvSpPr>
            <a:spLocks noGrp="1"/>
          </p:cNvSpPr>
          <p:nvPr>
            <p:ph idx="1"/>
          </p:nvPr>
        </p:nvSpPr>
        <p:spPr>
          <a:xfrm>
            <a:off x="457200" y="928671"/>
            <a:ext cx="8229600" cy="5197494"/>
          </a:xfrm>
        </p:spPr>
        <p:txBody>
          <a:bodyPr>
            <a:normAutofit/>
          </a:bodyPr>
          <a:lstStyle/>
          <a:p>
            <a:pPr marL="0" indent="0">
              <a:buNone/>
            </a:pPr>
            <a:r>
              <a:rPr lang="en-ZA" sz="4400" dirty="0"/>
              <a:t>              </a:t>
            </a:r>
          </a:p>
          <a:p>
            <a:pPr marL="0" indent="0" algn="ctr">
              <a:buNone/>
            </a:pPr>
            <a:r>
              <a:rPr lang="en-ZA" sz="5400" b="1" dirty="0"/>
              <a:t>Course Handicap </a:t>
            </a:r>
          </a:p>
          <a:p>
            <a:pPr marL="0" indent="0" algn="ctr">
              <a:buNone/>
            </a:pPr>
            <a:endParaRPr lang="en-ZA" sz="4000" b="1" dirty="0"/>
          </a:p>
          <a:p>
            <a:pPr marL="0" indent="0" algn="ctr">
              <a:buNone/>
            </a:pPr>
            <a:r>
              <a:rPr lang="en-ZA" sz="5400" b="1" dirty="0"/>
              <a:t>Process to obtain Course Handicap</a:t>
            </a:r>
          </a:p>
        </p:txBody>
      </p:sp>
      <p:sp>
        <p:nvSpPr>
          <p:cNvPr id="2" name="Date Placeholder 1">
            <a:extLst>
              <a:ext uri="{FF2B5EF4-FFF2-40B4-BE49-F238E27FC236}">
                <a16:creationId xmlns:a16="http://schemas.microsoft.com/office/drawing/2014/main" id="{1C25B833-ECD5-43E2-A249-F2B2776AF4D9}"/>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4143579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n-ZA" sz="3400" b="1" dirty="0"/>
              <a:t>Biggest change for the Golfers: </a:t>
            </a:r>
            <a:r>
              <a:rPr lang="en-ZA" sz="3600" b="1" dirty="0"/>
              <a:t>Course Handicap </a:t>
            </a:r>
          </a:p>
        </p:txBody>
      </p:sp>
      <p:sp>
        <p:nvSpPr>
          <p:cNvPr id="3" name="Content Placeholder 2"/>
          <p:cNvSpPr>
            <a:spLocks noGrp="1"/>
          </p:cNvSpPr>
          <p:nvPr>
            <p:ph idx="1"/>
          </p:nvPr>
        </p:nvSpPr>
        <p:spPr>
          <a:xfrm>
            <a:off x="285720" y="928670"/>
            <a:ext cx="8572560" cy="5197495"/>
          </a:xfrm>
        </p:spPr>
        <p:txBody>
          <a:bodyPr>
            <a:normAutofit fontScale="85000" lnSpcReduction="20000"/>
          </a:bodyPr>
          <a:lstStyle/>
          <a:p>
            <a:r>
              <a:rPr lang="en-ZA" dirty="0"/>
              <a:t>The </a:t>
            </a:r>
            <a:r>
              <a:rPr lang="en-ZA" b="1" dirty="0"/>
              <a:t>handicap to be used on the day </a:t>
            </a:r>
            <a:r>
              <a:rPr lang="en-ZA" dirty="0"/>
              <a:t>will </a:t>
            </a:r>
            <a:r>
              <a:rPr lang="en-ZA" b="1" dirty="0"/>
              <a:t>depend</a:t>
            </a:r>
            <a:r>
              <a:rPr lang="en-ZA" dirty="0"/>
              <a:t> on the </a:t>
            </a:r>
            <a:r>
              <a:rPr lang="en-ZA" b="1" dirty="0"/>
              <a:t>course </a:t>
            </a:r>
            <a:r>
              <a:rPr lang="en-ZA" dirty="0"/>
              <a:t>(tee) the golfer plays</a:t>
            </a:r>
          </a:p>
          <a:p>
            <a:r>
              <a:rPr lang="en-ZA" dirty="0"/>
              <a:t> The golfer(s) decides which course is to be played on the day, e.g. white, blue or red</a:t>
            </a:r>
          </a:p>
          <a:p>
            <a:r>
              <a:rPr lang="en-ZA" dirty="0"/>
              <a:t> He/she then obtains his/her </a:t>
            </a:r>
            <a:r>
              <a:rPr lang="en-ZA" b="1" dirty="0"/>
              <a:t>“Course Handicap” </a:t>
            </a:r>
            <a:r>
              <a:rPr lang="en-ZA" b="1" i="1" u="sng" dirty="0"/>
              <a:t>before</a:t>
            </a:r>
            <a:r>
              <a:rPr lang="en-ZA" b="1" dirty="0"/>
              <a:t> </a:t>
            </a:r>
            <a:r>
              <a:rPr lang="en-ZA" dirty="0"/>
              <a:t>tee off</a:t>
            </a:r>
          </a:p>
          <a:p>
            <a:r>
              <a:rPr lang="en-ZA" dirty="0"/>
              <a:t>The </a:t>
            </a:r>
            <a:r>
              <a:rPr lang="en-ZA" b="1" dirty="0"/>
              <a:t>Course Handicap </a:t>
            </a:r>
            <a:r>
              <a:rPr lang="en-ZA" dirty="0"/>
              <a:t>is used for </a:t>
            </a:r>
            <a:r>
              <a:rPr lang="en-ZA" b="1" dirty="0"/>
              <a:t>completing the scorecard </a:t>
            </a:r>
            <a:endParaRPr lang="en-ZA" dirty="0"/>
          </a:p>
          <a:p>
            <a:r>
              <a:rPr lang="en-ZA" dirty="0"/>
              <a:t> </a:t>
            </a:r>
            <a:r>
              <a:rPr lang="en-ZA" b="1" dirty="0"/>
              <a:t>Handicap Index and colour course </a:t>
            </a:r>
            <a:r>
              <a:rPr lang="en-ZA" dirty="0"/>
              <a:t>to be noted next to Course Handicap if space is not provided on the scorecard</a:t>
            </a:r>
          </a:p>
          <a:p>
            <a:r>
              <a:rPr lang="en-ZA" dirty="0"/>
              <a:t>The golfer’s </a:t>
            </a:r>
            <a:r>
              <a:rPr lang="en-ZA" b="1" dirty="0"/>
              <a:t>Adjusted Gross score for the round </a:t>
            </a:r>
            <a:r>
              <a:rPr lang="en-ZA" dirty="0"/>
              <a:t>will be </a:t>
            </a:r>
            <a:r>
              <a:rPr lang="en-ZA" b="1" dirty="0"/>
              <a:t>entered on the Handicap System </a:t>
            </a:r>
            <a:r>
              <a:rPr lang="en-ZA" dirty="0"/>
              <a:t> and the system will re-calculate the Handicap Index on the HNA/Handicap system daily after midnight.</a:t>
            </a:r>
          </a:p>
        </p:txBody>
      </p:sp>
      <p:sp>
        <p:nvSpPr>
          <p:cNvPr id="4" name="Date Placeholder 3">
            <a:extLst>
              <a:ext uri="{FF2B5EF4-FFF2-40B4-BE49-F238E27FC236}">
                <a16:creationId xmlns:a16="http://schemas.microsoft.com/office/drawing/2014/main" id="{7CF7DE61-E93D-449A-8847-C2B5A228F4FA}"/>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D2FF-0433-4838-BA46-714887D167E1}"/>
              </a:ext>
            </a:extLst>
          </p:cNvPr>
          <p:cNvSpPr>
            <a:spLocks noGrp="1"/>
          </p:cNvSpPr>
          <p:nvPr>
            <p:ph type="title"/>
          </p:nvPr>
        </p:nvSpPr>
        <p:spPr>
          <a:xfrm>
            <a:off x="457200" y="-27384"/>
            <a:ext cx="8229600" cy="1143000"/>
          </a:xfrm>
        </p:spPr>
        <p:txBody>
          <a:bodyPr/>
          <a:lstStyle/>
          <a:p>
            <a:r>
              <a:rPr lang="en-ZA" dirty="0"/>
              <a:t>Example of CHCT displayed at clubs</a:t>
            </a:r>
          </a:p>
        </p:txBody>
      </p:sp>
      <p:sp>
        <p:nvSpPr>
          <p:cNvPr id="3" name="Date Placeholder 2">
            <a:extLst>
              <a:ext uri="{FF2B5EF4-FFF2-40B4-BE49-F238E27FC236}">
                <a16:creationId xmlns:a16="http://schemas.microsoft.com/office/drawing/2014/main" id="{FBCA7F37-0FF2-4AC9-B9BD-FD3CBD371180}"/>
              </a:ext>
            </a:extLst>
          </p:cNvPr>
          <p:cNvSpPr>
            <a:spLocks noGrp="1"/>
          </p:cNvSpPr>
          <p:nvPr>
            <p:ph type="dt" sz="half" idx="10"/>
          </p:nvPr>
        </p:nvSpPr>
        <p:spPr/>
        <p:txBody>
          <a:bodyPr/>
          <a:lstStyle/>
          <a:p>
            <a:r>
              <a:rPr lang="en-US"/>
              <a:t>Oct/Nov 2019</a:t>
            </a:r>
            <a:endParaRPr lang="en-ZA"/>
          </a:p>
        </p:txBody>
      </p:sp>
      <p:pic>
        <p:nvPicPr>
          <p:cNvPr id="5" name="Picture 4">
            <a:extLst>
              <a:ext uri="{FF2B5EF4-FFF2-40B4-BE49-F238E27FC236}">
                <a16:creationId xmlns:a16="http://schemas.microsoft.com/office/drawing/2014/main" id="{89E553EF-49B8-48E4-B741-4A4E253FD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980728"/>
            <a:ext cx="7349132" cy="5849888"/>
          </a:xfrm>
          <a:prstGeom prst="rect">
            <a:avLst/>
          </a:prstGeom>
        </p:spPr>
      </p:pic>
    </p:spTree>
    <p:extLst>
      <p:ext uri="{BB962C8B-B14F-4D97-AF65-F5344CB8AC3E}">
        <p14:creationId xmlns:p14="http://schemas.microsoft.com/office/powerpoint/2010/main" val="4109250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118-E63F-4972-A9ED-AD4CF99ECBE9}"/>
              </a:ext>
            </a:extLst>
          </p:cNvPr>
          <p:cNvSpPr>
            <a:spLocks noGrp="1"/>
          </p:cNvSpPr>
          <p:nvPr>
            <p:ph type="title"/>
          </p:nvPr>
        </p:nvSpPr>
        <p:spPr>
          <a:xfrm>
            <a:off x="0" y="0"/>
            <a:ext cx="9144000" cy="857232"/>
          </a:xfrm>
        </p:spPr>
        <p:txBody>
          <a:bodyPr>
            <a:normAutofit fontScale="90000"/>
          </a:bodyPr>
          <a:lstStyle/>
          <a:p>
            <a:r>
              <a:rPr lang="en-ZA" sz="3400" b="1" dirty="0"/>
              <a:t>Look up CH on </a:t>
            </a:r>
            <a:br>
              <a:rPr lang="en-ZA" sz="3400" b="1" dirty="0"/>
            </a:br>
            <a:r>
              <a:rPr lang="en-ZA" sz="3400" b="1" dirty="0"/>
              <a:t>Course Handicap Conversion Tables (CHCT) </a:t>
            </a:r>
          </a:p>
        </p:txBody>
      </p:sp>
      <p:graphicFrame>
        <p:nvGraphicFramePr>
          <p:cNvPr id="6" name="Content Placeholder 5">
            <a:extLst>
              <a:ext uri="{FF2B5EF4-FFF2-40B4-BE49-F238E27FC236}">
                <a16:creationId xmlns:a16="http://schemas.microsoft.com/office/drawing/2014/main" id="{59C8514B-8A2C-482D-802D-11F3457D4227}"/>
              </a:ext>
            </a:extLst>
          </p:cNvPr>
          <p:cNvGraphicFramePr>
            <a:graphicFrameLocks noGrp="1"/>
          </p:cNvGraphicFramePr>
          <p:nvPr>
            <p:ph idx="1"/>
          </p:nvPr>
        </p:nvGraphicFramePr>
        <p:xfrm>
          <a:off x="251026" y="1536282"/>
          <a:ext cx="4369364" cy="4557016"/>
        </p:xfrm>
        <a:graphic>
          <a:graphicData uri="http://schemas.openxmlformats.org/drawingml/2006/table">
            <a:tbl>
              <a:tblPr firstRow="1" bandRow="1">
                <a:tableStyleId>{073A0DAA-6AF3-43AB-8588-CEC1D06C72B9}</a:tableStyleId>
              </a:tblPr>
              <a:tblGrid>
                <a:gridCol w="2591996">
                  <a:extLst>
                    <a:ext uri="{9D8B030D-6E8A-4147-A177-3AD203B41FA5}">
                      <a16:colId xmlns:a16="http://schemas.microsoft.com/office/drawing/2014/main" val="4108896791"/>
                    </a:ext>
                  </a:extLst>
                </a:gridCol>
                <a:gridCol w="1777368">
                  <a:extLst>
                    <a:ext uri="{9D8B030D-6E8A-4147-A177-3AD203B41FA5}">
                      <a16:colId xmlns:a16="http://schemas.microsoft.com/office/drawing/2014/main" val="720222000"/>
                    </a:ext>
                  </a:extLst>
                </a:gridCol>
              </a:tblGrid>
              <a:tr h="668516">
                <a:tc>
                  <a:txBody>
                    <a:bodyPr/>
                    <a:lstStyle/>
                    <a:p>
                      <a:pPr algn="ctr"/>
                      <a:r>
                        <a:rPr lang="en-ZA" sz="1800" dirty="0"/>
                        <a:t> Handicap Index®</a:t>
                      </a:r>
                    </a:p>
                  </a:txBody>
                  <a:tcPr anchor="ctr"/>
                </a:tc>
                <a:tc>
                  <a:txBody>
                    <a:bodyPr/>
                    <a:lstStyle/>
                    <a:p>
                      <a:r>
                        <a:rPr lang="en-ZA" sz="1800" dirty="0"/>
                        <a:t>Course Handicap</a:t>
                      </a:r>
                    </a:p>
                  </a:txBody>
                  <a:tcPr anchor="ctr"/>
                </a:tc>
                <a:extLst>
                  <a:ext uri="{0D108BD9-81ED-4DB2-BD59-A6C34878D82A}">
                    <a16:rowId xmlns:a16="http://schemas.microsoft.com/office/drawing/2014/main" val="3171847071"/>
                  </a:ext>
                </a:extLst>
              </a:tr>
              <a:tr h="380099">
                <a:tc>
                  <a:txBody>
                    <a:bodyPr/>
                    <a:lstStyle/>
                    <a:p>
                      <a:pPr marL="0" algn="ctr">
                        <a:spcBef>
                          <a:spcPts val="0"/>
                        </a:spcBef>
                      </a:pPr>
                      <a:r>
                        <a:rPr lang="en-ZA" sz="1800" dirty="0"/>
                        <a:t>+5.0  to  + 4.9</a:t>
                      </a:r>
                    </a:p>
                  </a:txBody>
                  <a:tcPr/>
                </a:tc>
                <a:tc>
                  <a:txBody>
                    <a:bodyPr/>
                    <a:lstStyle/>
                    <a:p>
                      <a:pPr algn="ctr"/>
                      <a:r>
                        <a:rPr lang="en-ZA" sz="1800" dirty="0"/>
                        <a:t>+1</a:t>
                      </a:r>
                    </a:p>
                  </a:txBody>
                  <a:tcPr/>
                </a:tc>
                <a:extLst>
                  <a:ext uri="{0D108BD9-81ED-4DB2-BD59-A6C34878D82A}">
                    <a16:rowId xmlns:a16="http://schemas.microsoft.com/office/drawing/2014/main" val="4258703304"/>
                  </a:ext>
                </a:extLst>
              </a:tr>
              <a:tr h="380099">
                <a:tc>
                  <a:txBody>
                    <a:bodyPr/>
                    <a:lstStyle/>
                    <a:p>
                      <a:pPr algn="ctr"/>
                      <a:r>
                        <a:rPr lang="en-ZA" sz="1800" dirty="0"/>
                        <a:t>+4.8  to  +4.2</a:t>
                      </a:r>
                    </a:p>
                  </a:txBody>
                  <a:tcPr/>
                </a:tc>
                <a:tc>
                  <a:txBody>
                    <a:bodyPr/>
                    <a:lstStyle/>
                    <a:p>
                      <a:pPr algn="ctr"/>
                      <a:r>
                        <a:rPr lang="en-ZA" sz="1800" dirty="0"/>
                        <a:t>0</a:t>
                      </a:r>
                    </a:p>
                  </a:txBody>
                  <a:tcPr/>
                </a:tc>
                <a:extLst>
                  <a:ext uri="{0D108BD9-81ED-4DB2-BD59-A6C34878D82A}">
                    <a16:rowId xmlns:a16="http://schemas.microsoft.com/office/drawing/2014/main" val="511983005"/>
                  </a:ext>
                </a:extLst>
              </a:tr>
              <a:tr h="380099">
                <a:tc>
                  <a:txBody>
                    <a:bodyPr/>
                    <a:lstStyle/>
                    <a:p>
                      <a:pPr algn="ctr"/>
                      <a:r>
                        <a:rPr lang="en-ZA" sz="1800" dirty="0"/>
                        <a:t>+4.1  to  +3.5 </a:t>
                      </a:r>
                    </a:p>
                  </a:txBody>
                  <a:tcPr/>
                </a:tc>
                <a:tc>
                  <a:txBody>
                    <a:bodyPr/>
                    <a:lstStyle/>
                    <a:p>
                      <a:pPr algn="ctr"/>
                      <a:r>
                        <a:rPr lang="en-ZA" sz="1800" dirty="0"/>
                        <a:t>1</a:t>
                      </a:r>
                    </a:p>
                  </a:txBody>
                  <a:tcPr/>
                </a:tc>
                <a:extLst>
                  <a:ext uri="{0D108BD9-81ED-4DB2-BD59-A6C34878D82A}">
                    <a16:rowId xmlns:a16="http://schemas.microsoft.com/office/drawing/2014/main" val="2813257290"/>
                  </a:ext>
                </a:extLst>
              </a:tr>
              <a:tr h="380099">
                <a:tc>
                  <a:txBody>
                    <a:bodyPr/>
                    <a:lstStyle/>
                    <a:p>
                      <a:pPr algn="ctr"/>
                      <a:r>
                        <a:rPr lang="en-ZA" sz="1800" dirty="0"/>
                        <a:t>+3.4  to  +2.7</a:t>
                      </a:r>
                    </a:p>
                  </a:txBody>
                  <a:tcPr/>
                </a:tc>
                <a:tc>
                  <a:txBody>
                    <a:bodyPr/>
                    <a:lstStyle/>
                    <a:p>
                      <a:pPr algn="ctr"/>
                      <a:r>
                        <a:rPr lang="en-ZA" sz="1800" dirty="0"/>
                        <a:t>2</a:t>
                      </a:r>
                    </a:p>
                  </a:txBody>
                  <a:tcPr/>
                </a:tc>
                <a:extLst>
                  <a:ext uri="{0D108BD9-81ED-4DB2-BD59-A6C34878D82A}">
                    <a16:rowId xmlns:a16="http://schemas.microsoft.com/office/drawing/2014/main" val="4273495872"/>
                  </a:ext>
                </a:extLst>
              </a:tr>
              <a:tr h="380099">
                <a:tc>
                  <a:txBody>
                    <a:bodyPr/>
                    <a:lstStyle/>
                    <a:p>
                      <a:pPr algn="ctr"/>
                      <a:r>
                        <a:rPr lang="en-ZA" sz="1800" dirty="0"/>
                        <a:t>+2.6  to  +2.0</a:t>
                      </a:r>
                    </a:p>
                  </a:txBody>
                  <a:tcPr/>
                </a:tc>
                <a:tc>
                  <a:txBody>
                    <a:bodyPr/>
                    <a:lstStyle/>
                    <a:p>
                      <a:pPr algn="ctr"/>
                      <a:r>
                        <a:rPr lang="en-ZA" sz="1800" dirty="0"/>
                        <a:t>3</a:t>
                      </a:r>
                    </a:p>
                  </a:txBody>
                  <a:tcPr/>
                </a:tc>
                <a:extLst>
                  <a:ext uri="{0D108BD9-81ED-4DB2-BD59-A6C34878D82A}">
                    <a16:rowId xmlns:a16="http://schemas.microsoft.com/office/drawing/2014/main" val="625563369"/>
                  </a:ext>
                </a:extLst>
              </a:tr>
              <a:tr h="387182">
                <a:tc>
                  <a:txBody>
                    <a:bodyPr/>
                    <a:lstStyle/>
                    <a:p>
                      <a:pPr algn="ctr"/>
                      <a:r>
                        <a:rPr lang="en-ZA" sz="1800" dirty="0"/>
                        <a:t>+1.9  to  +1.3</a:t>
                      </a:r>
                    </a:p>
                  </a:txBody>
                  <a:tcPr/>
                </a:tc>
                <a:tc>
                  <a:txBody>
                    <a:bodyPr/>
                    <a:lstStyle/>
                    <a:p>
                      <a:pPr algn="ctr"/>
                      <a:r>
                        <a:rPr lang="en-ZA" sz="1800" dirty="0"/>
                        <a:t>4</a:t>
                      </a:r>
                    </a:p>
                  </a:txBody>
                  <a:tcPr/>
                </a:tc>
                <a:extLst>
                  <a:ext uri="{0D108BD9-81ED-4DB2-BD59-A6C34878D82A}">
                    <a16:rowId xmlns:a16="http://schemas.microsoft.com/office/drawing/2014/main" val="3809975170"/>
                  </a:ext>
                </a:extLst>
              </a:tr>
              <a:tr h="380099">
                <a:tc>
                  <a:txBody>
                    <a:bodyPr/>
                    <a:lstStyle/>
                    <a:p>
                      <a:pPr algn="ctr"/>
                      <a:r>
                        <a:rPr lang="en-ZA" sz="1800" dirty="0"/>
                        <a:t>+1.2  to  +0.6</a:t>
                      </a:r>
                    </a:p>
                  </a:txBody>
                  <a:tcPr/>
                </a:tc>
                <a:tc>
                  <a:txBody>
                    <a:bodyPr/>
                    <a:lstStyle/>
                    <a:p>
                      <a:pPr algn="ctr"/>
                      <a:r>
                        <a:rPr lang="en-ZA" sz="1800" dirty="0"/>
                        <a:t>5</a:t>
                      </a:r>
                    </a:p>
                  </a:txBody>
                  <a:tcPr/>
                </a:tc>
                <a:extLst>
                  <a:ext uri="{0D108BD9-81ED-4DB2-BD59-A6C34878D82A}">
                    <a16:rowId xmlns:a16="http://schemas.microsoft.com/office/drawing/2014/main" val="2308678497"/>
                  </a:ext>
                </a:extLst>
              </a:tr>
              <a:tr h="380099">
                <a:tc>
                  <a:txBody>
                    <a:bodyPr/>
                    <a:lstStyle/>
                    <a:p>
                      <a:pPr algn="ctr"/>
                      <a:r>
                        <a:rPr lang="en-ZA" sz="1800" dirty="0"/>
                        <a:t>+0.5  to  0.2  </a:t>
                      </a:r>
                    </a:p>
                  </a:txBody>
                  <a:tcPr/>
                </a:tc>
                <a:tc>
                  <a:txBody>
                    <a:bodyPr/>
                    <a:lstStyle/>
                    <a:p>
                      <a:pPr algn="ctr"/>
                      <a:r>
                        <a:rPr lang="en-ZA" sz="1800" dirty="0"/>
                        <a:t>6</a:t>
                      </a:r>
                    </a:p>
                  </a:txBody>
                  <a:tcPr/>
                </a:tc>
                <a:extLst>
                  <a:ext uri="{0D108BD9-81ED-4DB2-BD59-A6C34878D82A}">
                    <a16:rowId xmlns:a16="http://schemas.microsoft.com/office/drawing/2014/main" val="3960729080"/>
                  </a:ext>
                </a:extLst>
              </a:tr>
              <a:tr h="380099">
                <a:tc>
                  <a:txBody>
                    <a:bodyPr/>
                    <a:lstStyle/>
                    <a:p>
                      <a:pPr algn="ctr"/>
                      <a:r>
                        <a:rPr lang="en-ZA" sz="1800"/>
                        <a:t>0.3  </a:t>
                      </a:r>
                      <a:r>
                        <a:rPr lang="en-ZA" sz="1800" dirty="0"/>
                        <a:t>to  0.9</a:t>
                      </a:r>
                    </a:p>
                  </a:txBody>
                  <a:tcPr/>
                </a:tc>
                <a:tc>
                  <a:txBody>
                    <a:bodyPr/>
                    <a:lstStyle/>
                    <a:p>
                      <a:pPr algn="ctr"/>
                      <a:r>
                        <a:rPr lang="en-ZA" sz="1800" dirty="0"/>
                        <a:t>7</a:t>
                      </a:r>
                    </a:p>
                  </a:txBody>
                  <a:tcPr/>
                </a:tc>
                <a:extLst>
                  <a:ext uri="{0D108BD9-81ED-4DB2-BD59-A6C34878D82A}">
                    <a16:rowId xmlns:a16="http://schemas.microsoft.com/office/drawing/2014/main" val="2255495436"/>
                  </a:ext>
                </a:extLst>
              </a:tr>
              <a:tr h="460526">
                <a:tc>
                  <a:txBody>
                    <a:bodyPr/>
                    <a:lstStyle/>
                    <a:p>
                      <a:pPr algn="ctr"/>
                      <a:r>
                        <a:rPr lang="en-ZA" sz="1800" dirty="0"/>
                        <a:t>1.0  to  1.6 </a:t>
                      </a:r>
                    </a:p>
                  </a:txBody>
                  <a:tcPr/>
                </a:tc>
                <a:tc>
                  <a:txBody>
                    <a:bodyPr/>
                    <a:lstStyle/>
                    <a:p>
                      <a:pPr algn="ctr"/>
                      <a:r>
                        <a:rPr lang="en-ZA" sz="1800" dirty="0"/>
                        <a:t>8</a:t>
                      </a:r>
                    </a:p>
                  </a:txBody>
                  <a:tcPr/>
                </a:tc>
                <a:extLst>
                  <a:ext uri="{0D108BD9-81ED-4DB2-BD59-A6C34878D82A}">
                    <a16:rowId xmlns:a16="http://schemas.microsoft.com/office/drawing/2014/main" val="2490489119"/>
                  </a:ext>
                </a:extLst>
              </a:tr>
            </a:tbl>
          </a:graphicData>
        </a:graphic>
      </p:graphicFrame>
      <p:sp>
        <p:nvSpPr>
          <p:cNvPr id="3" name="Date Placeholder 2">
            <a:extLst>
              <a:ext uri="{FF2B5EF4-FFF2-40B4-BE49-F238E27FC236}">
                <a16:creationId xmlns:a16="http://schemas.microsoft.com/office/drawing/2014/main" id="{D6AE9C54-CB41-45EE-95B3-4199EDD3C08D}"/>
              </a:ext>
            </a:extLst>
          </p:cNvPr>
          <p:cNvSpPr>
            <a:spLocks noGrp="1"/>
          </p:cNvSpPr>
          <p:nvPr>
            <p:ph type="dt" sz="half" idx="10"/>
          </p:nvPr>
        </p:nvSpPr>
        <p:spPr/>
        <p:txBody>
          <a:bodyPr/>
          <a:lstStyle/>
          <a:p>
            <a:r>
              <a:rPr lang="en-US"/>
              <a:t>Oct/Nov 2019</a:t>
            </a:r>
            <a:endParaRPr lang="en-ZA"/>
          </a:p>
        </p:txBody>
      </p:sp>
      <p:graphicFrame>
        <p:nvGraphicFramePr>
          <p:cNvPr id="11" name="Content Placeholder 5">
            <a:extLst>
              <a:ext uri="{FF2B5EF4-FFF2-40B4-BE49-F238E27FC236}">
                <a16:creationId xmlns:a16="http://schemas.microsoft.com/office/drawing/2014/main" id="{E2621D8C-571B-4F6F-93F5-76EF7E18AA53}"/>
              </a:ext>
            </a:extLst>
          </p:cNvPr>
          <p:cNvGraphicFramePr>
            <a:graphicFrameLocks/>
          </p:cNvGraphicFramePr>
          <p:nvPr/>
        </p:nvGraphicFramePr>
        <p:xfrm>
          <a:off x="4739140" y="1412776"/>
          <a:ext cx="4369364" cy="4692472"/>
        </p:xfrm>
        <a:graphic>
          <a:graphicData uri="http://schemas.openxmlformats.org/drawingml/2006/table">
            <a:tbl>
              <a:tblPr firstRow="1" bandRow="1">
                <a:tableStyleId>{073A0DAA-6AF3-43AB-8588-CEC1D06C72B9}</a:tableStyleId>
              </a:tblPr>
              <a:tblGrid>
                <a:gridCol w="2591996">
                  <a:extLst>
                    <a:ext uri="{9D8B030D-6E8A-4147-A177-3AD203B41FA5}">
                      <a16:colId xmlns:a16="http://schemas.microsoft.com/office/drawing/2014/main" val="4108896791"/>
                    </a:ext>
                  </a:extLst>
                </a:gridCol>
                <a:gridCol w="1777368">
                  <a:extLst>
                    <a:ext uri="{9D8B030D-6E8A-4147-A177-3AD203B41FA5}">
                      <a16:colId xmlns:a16="http://schemas.microsoft.com/office/drawing/2014/main" val="720222000"/>
                    </a:ext>
                  </a:extLst>
                </a:gridCol>
              </a:tblGrid>
              <a:tr h="792088">
                <a:tc>
                  <a:txBody>
                    <a:bodyPr/>
                    <a:lstStyle/>
                    <a:p>
                      <a:pPr algn="ctr"/>
                      <a:r>
                        <a:rPr lang="en-ZA" sz="1800" dirty="0"/>
                        <a:t> </a:t>
                      </a:r>
                    </a:p>
                    <a:p>
                      <a:pPr algn="ctr"/>
                      <a:r>
                        <a:rPr lang="en-ZA" sz="1800" dirty="0"/>
                        <a:t>Handicap Index®</a:t>
                      </a:r>
                    </a:p>
                  </a:txBody>
                  <a:tcPr/>
                </a:tc>
                <a:tc>
                  <a:txBody>
                    <a:bodyPr/>
                    <a:lstStyle/>
                    <a:p>
                      <a:r>
                        <a:rPr lang="en-ZA" sz="1800" dirty="0"/>
                        <a:t>Course Handicap</a:t>
                      </a:r>
                    </a:p>
                  </a:txBody>
                  <a:tcPr anchor="ctr"/>
                </a:tc>
                <a:extLst>
                  <a:ext uri="{0D108BD9-81ED-4DB2-BD59-A6C34878D82A}">
                    <a16:rowId xmlns:a16="http://schemas.microsoft.com/office/drawing/2014/main" val="3171847071"/>
                  </a:ext>
                </a:extLst>
              </a:tr>
              <a:tr h="360040">
                <a:tc>
                  <a:txBody>
                    <a:bodyPr/>
                    <a:lstStyle/>
                    <a:p>
                      <a:pPr algn="ctr"/>
                      <a:r>
                        <a:rPr lang="en-ZA" sz="1800" dirty="0"/>
                        <a:t>+3.0  to  +2.3</a:t>
                      </a:r>
                    </a:p>
                  </a:txBody>
                  <a:tcPr/>
                </a:tc>
                <a:tc>
                  <a:txBody>
                    <a:bodyPr/>
                    <a:lstStyle/>
                    <a:p>
                      <a:pPr algn="ctr"/>
                      <a:r>
                        <a:rPr lang="en-ZA" sz="1800" dirty="0"/>
                        <a:t>+3</a:t>
                      </a:r>
                    </a:p>
                  </a:txBody>
                  <a:tcPr/>
                </a:tc>
                <a:extLst>
                  <a:ext uri="{0D108BD9-81ED-4DB2-BD59-A6C34878D82A}">
                    <a16:rowId xmlns:a16="http://schemas.microsoft.com/office/drawing/2014/main" val="4258703304"/>
                  </a:ext>
                </a:extLst>
              </a:tr>
              <a:tr h="414888">
                <a:tc>
                  <a:txBody>
                    <a:bodyPr/>
                    <a:lstStyle/>
                    <a:p>
                      <a:pPr algn="ctr"/>
                      <a:r>
                        <a:rPr lang="en-ZA" sz="1800" dirty="0"/>
                        <a:t>+2.1  to  +1.5</a:t>
                      </a:r>
                    </a:p>
                  </a:txBody>
                  <a:tcPr/>
                </a:tc>
                <a:tc>
                  <a:txBody>
                    <a:bodyPr/>
                    <a:lstStyle/>
                    <a:p>
                      <a:pPr algn="ctr"/>
                      <a:r>
                        <a:rPr lang="en-ZA" sz="1800" dirty="0"/>
                        <a:t>+2</a:t>
                      </a:r>
                    </a:p>
                  </a:txBody>
                  <a:tcPr/>
                </a:tc>
                <a:extLst>
                  <a:ext uri="{0D108BD9-81ED-4DB2-BD59-A6C34878D82A}">
                    <a16:rowId xmlns:a16="http://schemas.microsoft.com/office/drawing/2014/main" val="511983005"/>
                  </a:ext>
                </a:extLst>
              </a:tr>
              <a:tr h="348600">
                <a:tc>
                  <a:txBody>
                    <a:bodyPr/>
                    <a:lstStyle/>
                    <a:p>
                      <a:pPr algn="ctr"/>
                      <a:r>
                        <a:rPr lang="en-ZA" sz="1800" dirty="0"/>
                        <a:t>+1.4  to  +0.7</a:t>
                      </a:r>
                    </a:p>
                  </a:txBody>
                  <a:tcPr/>
                </a:tc>
                <a:tc>
                  <a:txBody>
                    <a:bodyPr/>
                    <a:lstStyle/>
                    <a:p>
                      <a:pPr algn="ctr"/>
                      <a:r>
                        <a:rPr lang="en-ZA" sz="1800" dirty="0"/>
                        <a:t>+1</a:t>
                      </a:r>
                    </a:p>
                  </a:txBody>
                  <a:tcPr/>
                </a:tc>
                <a:extLst>
                  <a:ext uri="{0D108BD9-81ED-4DB2-BD59-A6C34878D82A}">
                    <a16:rowId xmlns:a16="http://schemas.microsoft.com/office/drawing/2014/main" val="2813257290"/>
                  </a:ext>
                </a:extLst>
              </a:tr>
              <a:tr h="342880">
                <a:tc>
                  <a:txBody>
                    <a:bodyPr/>
                    <a:lstStyle/>
                    <a:p>
                      <a:pPr algn="ctr"/>
                      <a:r>
                        <a:rPr lang="en-ZA" sz="1800" dirty="0"/>
                        <a:t>+0.6  to  0.1</a:t>
                      </a:r>
                    </a:p>
                  </a:txBody>
                  <a:tcPr/>
                </a:tc>
                <a:tc>
                  <a:txBody>
                    <a:bodyPr/>
                    <a:lstStyle/>
                    <a:p>
                      <a:pPr algn="ctr"/>
                      <a:r>
                        <a:rPr lang="en-ZA" sz="1800" dirty="0"/>
                        <a:t>0</a:t>
                      </a:r>
                    </a:p>
                  </a:txBody>
                  <a:tcPr/>
                </a:tc>
                <a:extLst>
                  <a:ext uri="{0D108BD9-81ED-4DB2-BD59-A6C34878D82A}">
                    <a16:rowId xmlns:a16="http://schemas.microsoft.com/office/drawing/2014/main" val="4273495872"/>
                  </a:ext>
                </a:extLst>
              </a:tr>
              <a:tr h="337160">
                <a:tc>
                  <a:txBody>
                    <a:bodyPr/>
                    <a:lstStyle/>
                    <a:p>
                      <a:pPr algn="ctr"/>
                      <a:r>
                        <a:rPr lang="en-ZA" sz="1800" dirty="0"/>
                        <a:t>0.2  to  0.9</a:t>
                      </a:r>
                    </a:p>
                  </a:txBody>
                  <a:tcPr/>
                </a:tc>
                <a:tc>
                  <a:txBody>
                    <a:bodyPr/>
                    <a:lstStyle/>
                    <a:p>
                      <a:pPr algn="ctr"/>
                      <a:r>
                        <a:rPr lang="en-ZA" sz="1800" dirty="0"/>
                        <a:t>1</a:t>
                      </a:r>
                    </a:p>
                  </a:txBody>
                  <a:tcPr/>
                </a:tc>
                <a:extLst>
                  <a:ext uri="{0D108BD9-81ED-4DB2-BD59-A6C34878D82A}">
                    <a16:rowId xmlns:a16="http://schemas.microsoft.com/office/drawing/2014/main" val="625563369"/>
                  </a:ext>
                </a:extLst>
              </a:tr>
              <a:tr h="392008">
                <a:tc>
                  <a:txBody>
                    <a:bodyPr/>
                    <a:lstStyle/>
                    <a:p>
                      <a:pPr algn="ctr"/>
                      <a:r>
                        <a:rPr lang="en-ZA" sz="1800" dirty="0"/>
                        <a:t>1.0  to  1.7</a:t>
                      </a:r>
                    </a:p>
                  </a:txBody>
                  <a:tcPr/>
                </a:tc>
                <a:tc>
                  <a:txBody>
                    <a:bodyPr/>
                    <a:lstStyle/>
                    <a:p>
                      <a:pPr algn="ctr"/>
                      <a:r>
                        <a:rPr lang="en-ZA" sz="1800" dirty="0"/>
                        <a:t>2</a:t>
                      </a:r>
                    </a:p>
                  </a:txBody>
                  <a:tcPr/>
                </a:tc>
                <a:extLst>
                  <a:ext uri="{0D108BD9-81ED-4DB2-BD59-A6C34878D82A}">
                    <a16:rowId xmlns:a16="http://schemas.microsoft.com/office/drawing/2014/main" val="3809975170"/>
                  </a:ext>
                </a:extLst>
              </a:tr>
              <a:tr h="382920">
                <a:tc>
                  <a:txBody>
                    <a:bodyPr/>
                    <a:lstStyle/>
                    <a:p>
                      <a:pPr algn="ctr"/>
                      <a:r>
                        <a:rPr lang="en-ZA" sz="1800" dirty="0"/>
                        <a:t>1.8  to  2.5</a:t>
                      </a:r>
                    </a:p>
                  </a:txBody>
                  <a:tcPr/>
                </a:tc>
                <a:tc>
                  <a:txBody>
                    <a:bodyPr/>
                    <a:lstStyle/>
                    <a:p>
                      <a:pPr algn="ctr"/>
                      <a:r>
                        <a:rPr lang="en-ZA" sz="1800" dirty="0"/>
                        <a:t>3</a:t>
                      </a:r>
                    </a:p>
                  </a:txBody>
                  <a:tcPr/>
                </a:tc>
                <a:extLst>
                  <a:ext uri="{0D108BD9-81ED-4DB2-BD59-A6C34878D82A}">
                    <a16:rowId xmlns:a16="http://schemas.microsoft.com/office/drawing/2014/main" val="2308678497"/>
                  </a:ext>
                </a:extLst>
              </a:tr>
              <a:tr h="371480">
                <a:tc>
                  <a:txBody>
                    <a:bodyPr/>
                    <a:lstStyle/>
                    <a:p>
                      <a:pPr algn="ctr"/>
                      <a:r>
                        <a:rPr lang="en-ZA" sz="1800" dirty="0"/>
                        <a:t>2.6  to  3.3</a:t>
                      </a:r>
                    </a:p>
                  </a:txBody>
                  <a:tcPr/>
                </a:tc>
                <a:tc>
                  <a:txBody>
                    <a:bodyPr/>
                    <a:lstStyle/>
                    <a:p>
                      <a:pPr algn="ctr"/>
                      <a:r>
                        <a:rPr lang="en-ZA" sz="1800" dirty="0"/>
                        <a:t>4</a:t>
                      </a:r>
                    </a:p>
                  </a:txBody>
                  <a:tcPr/>
                </a:tc>
                <a:extLst>
                  <a:ext uri="{0D108BD9-81ED-4DB2-BD59-A6C34878D82A}">
                    <a16:rowId xmlns:a16="http://schemas.microsoft.com/office/drawing/2014/main" val="3960729080"/>
                  </a:ext>
                </a:extLst>
              </a:tr>
              <a:tr h="414888">
                <a:tc>
                  <a:txBody>
                    <a:bodyPr/>
                    <a:lstStyle/>
                    <a:p>
                      <a:pPr algn="ctr"/>
                      <a:r>
                        <a:rPr lang="en-ZA" sz="1800" dirty="0"/>
                        <a:t>3.4  to  4.1</a:t>
                      </a:r>
                    </a:p>
                  </a:txBody>
                  <a:tcPr/>
                </a:tc>
                <a:tc>
                  <a:txBody>
                    <a:bodyPr/>
                    <a:lstStyle/>
                    <a:p>
                      <a:pPr algn="ctr"/>
                      <a:r>
                        <a:rPr lang="en-ZA" sz="1800" dirty="0"/>
                        <a:t>5</a:t>
                      </a:r>
                    </a:p>
                  </a:txBody>
                  <a:tcPr/>
                </a:tc>
                <a:extLst>
                  <a:ext uri="{0D108BD9-81ED-4DB2-BD59-A6C34878D82A}">
                    <a16:rowId xmlns:a16="http://schemas.microsoft.com/office/drawing/2014/main" val="2255495436"/>
                  </a:ext>
                </a:extLst>
              </a:tr>
              <a:tr h="461160">
                <a:tc>
                  <a:txBody>
                    <a:bodyPr/>
                    <a:lstStyle/>
                    <a:p>
                      <a:pPr algn="ctr"/>
                      <a:r>
                        <a:rPr lang="en-ZA" sz="1800" dirty="0"/>
                        <a:t>4.2  to  4.9</a:t>
                      </a:r>
                    </a:p>
                  </a:txBody>
                  <a:tcPr/>
                </a:tc>
                <a:tc>
                  <a:txBody>
                    <a:bodyPr/>
                    <a:lstStyle/>
                    <a:p>
                      <a:pPr algn="ctr"/>
                      <a:r>
                        <a:rPr lang="en-ZA" sz="1800" dirty="0"/>
                        <a:t>6</a:t>
                      </a:r>
                    </a:p>
                  </a:txBody>
                  <a:tcPr/>
                </a:tc>
                <a:extLst>
                  <a:ext uri="{0D108BD9-81ED-4DB2-BD59-A6C34878D82A}">
                    <a16:rowId xmlns:a16="http://schemas.microsoft.com/office/drawing/2014/main" val="2490489119"/>
                  </a:ext>
                </a:extLst>
              </a:tr>
            </a:tbl>
          </a:graphicData>
        </a:graphic>
      </p:graphicFrame>
      <p:pic>
        <p:nvPicPr>
          <p:cNvPr id="7" name="Picture 6">
            <a:extLst>
              <a:ext uri="{FF2B5EF4-FFF2-40B4-BE49-F238E27FC236}">
                <a16:creationId xmlns:a16="http://schemas.microsoft.com/office/drawing/2014/main" id="{5B6EF563-F7A3-4460-8508-4B3C0B5B495F}"/>
              </a:ext>
            </a:extLst>
          </p:cNvPr>
          <p:cNvPicPr>
            <a:picLocks noChangeAspect="1"/>
          </p:cNvPicPr>
          <p:nvPr/>
        </p:nvPicPr>
        <p:blipFill>
          <a:blip r:embed="rId2"/>
          <a:stretch>
            <a:fillRect/>
          </a:stretch>
        </p:blipFill>
        <p:spPr>
          <a:xfrm>
            <a:off x="4786065" y="908720"/>
            <a:ext cx="4322439" cy="365792"/>
          </a:xfrm>
          <a:prstGeom prst="rect">
            <a:avLst/>
          </a:prstGeom>
        </p:spPr>
      </p:pic>
      <p:graphicFrame>
        <p:nvGraphicFramePr>
          <p:cNvPr id="14" name="Table 13">
            <a:extLst>
              <a:ext uri="{FF2B5EF4-FFF2-40B4-BE49-F238E27FC236}">
                <a16:creationId xmlns:a16="http://schemas.microsoft.com/office/drawing/2014/main" id="{CE2A4B2D-B01E-4590-9E91-61752E34E5D2}"/>
              </a:ext>
            </a:extLst>
          </p:cNvPr>
          <p:cNvGraphicFramePr>
            <a:graphicFrameLocks noGrp="1"/>
          </p:cNvGraphicFramePr>
          <p:nvPr>
            <p:extLst>
              <p:ext uri="{D42A27DB-BD31-4B8C-83A1-F6EECF244321}">
                <p14:modId xmlns:p14="http://schemas.microsoft.com/office/powerpoint/2010/main" val="3270608081"/>
              </p:ext>
            </p:extLst>
          </p:nvPr>
        </p:nvGraphicFramePr>
        <p:xfrm>
          <a:off x="227902" y="908720"/>
          <a:ext cx="8880602" cy="731520"/>
        </p:xfrm>
        <a:graphic>
          <a:graphicData uri="http://schemas.openxmlformats.org/drawingml/2006/table">
            <a:tbl>
              <a:tblPr firstRow="1" bandRow="1">
                <a:tableStyleId>{5C22544A-7EE6-4342-B048-85BDC9FD1C3A}</a:tableStyleId>
              </a:tblPr>
              <a:tblGrid>
                <a:gridCol w="4440301">
                  <a:extLst>
                    <a:ext uri="{9D8B030D-6E8A-4147-A177-3AD203B41FA5}">
                      <a16:colId xmlns:a16="http://schemas.microsoft.com/office/drawing/2014/main" val="3598262049"/>
                    </a:ext>
                  </a:extLst>
                </a:gridCol>
                <a:gridCol w="4440301">
                  <a:extLst>
                    <a:ext uri="{9D8B030D-6E8A-4147-A177-3AD203B41FA5}">
                      <a16:colId xmlns:a16="http://schemas.microsoft.com/office/drawing/2014/main" val="2482964234"/>
                    </a:ext>
                  </a:extLst>
                </a:gridCol>
              </a:tblGrid>
              <a:tr h="278086">
                <a:tc>
                  <a:txBody>
                    <a:bodyPr/>
                    <a:lstStyle/>
                    <a:p>
                      <a:pPr algn="ctr"/>
                      <a:r>
                        <a:rPr lang="en-ZA" dirty="0"/>
                        <a:t>Sun City Black Course           Men</a:t>
                      </a:r>
                    </a:p>
                  </a:txBody>
                  <a:tcPr/>
                </a:tc>
                <a:tc>
                  <a:txBody>
                    <a:bodyPr/>
                    <a:lstStyle/>
                    <a:p>
                      <a:r>
                        <a:rPr lang="en-ZA" dirty="0"/>
                        <a:t>Champagne Sports Resort  White C.      Men</a:t>
                      </a:r>
                    </a:p>
                  </a:txBody>
                  <a:tcPr/>
                </a:tc>
                <a:extLst>
                  <a:ext uri="{0D108BD9-81ED-4DB2-BD59-A6C34878D82A}">
                    <a16:rowId xmlns:a16="http://schemas.microsoft.com/office/drawing/2014/main" val="2922237831"/>
                  </a:ext>
                </a:extLst>
              </a:tr>
              <a:tr h="278086">
                <a:tc>
                  <a:txBody>
                    <a:bodyPr/>
                    <a:lstStyle/>
                    <a:p>
                      <a:pPr algn="ctr"/>
                      <a:r>
                        <a:rPr lang="en-ZA" dirty="0"/>
                        <a:t>Par 72               CR 78.2                        SR 155</a:t>
                      </a:r>
                    </a:p>
                  </a:txBody>
                  <a:tcPr/>
                </a:tc>
                <a:tc>
                  <a:txBody>
                    <a:bodyPr/>
                    <a:lstStyle/>
                    <a:p>
                      <a:r>
                        <a:rPr lang="en-ZA" dirty="0"/>
                        <a:t>Par 72           CR 72.3                   SR 141</a:t>
                      </a:r>
                    </a:p>
                  </a:txBody>
                  <a:tcPr/>
                </a:tc>
                <a:extLst>
                  <a:ext uri="{0D108BD9-81ED-4DB2-BD59-A6C34878D82A}">
                    <a16:rowId xmlns:a16="http://schemas.microsoft.com/office/drawing/2014/main" val="1831042971"/>
                  </a:ext>
                </a:extLst>
              </a:tr>
            </a:tbl>
          </a:graphicData>
        </a:graphic>
      </p:graphicFrame>
    </p:spTree>
    <p:extLst>
      <p:ext uri="{BB962C8B-B14F-4D97-AF65-F5344CB8AC3E}">
        <p14:creationId xmlns:p14="http://schemas.microsoft.com/office/powerpoint/2010/main" val="593850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888A-19BC-4164-A948-2751B5F1277C}"/>
              </a:ext>
            </a:extLst>
          </p:cNvPr>
          <p:cNvSpPr>
            <a:spLocks noGrp="1"/>
          </p:cNvSpPr>
          <p:nvPr>
            <p:ph type="title"/>
          </p:nvPr>
        </p:nvSpPr>
        <p:spPr>
          <a:xfrm>
            <a:off x="0" y="-459432"/>
            <a:ext cx="9144000" cy="1733055"/>
          </a:xfrm>
        </p:spPr>
        <p:txBody>
          <a:bodyPr>
            <a:normAutofit fontScale="90000"/>
          </a:bodyPr>
          <a:lstStyle/>
          <a:p>
            <a:r>
              <a:rPr lang="en-ZA" sz="3600" dirty="0"/>
              <a:t>Make it easy for golfers to obtain CH :                                     Example: HNA Phone App. Used in SADC countries</a:t>
            </a:r>
          </a:p>
        </p:txBody>
      </p:sp>
      <p:sp>
        <p:nvSpPr>
          <p:cNvPr id="3" name="Date Placeholder 2">
            <a:extLst>
              <a:ext uri="{FF2B5EF4-FFF2-40B4-BE49-F238E27FC236}">
                <a16:creationId xmlns:a16="http://schemas.microsoft.com/office/drawing/2014/main" id="{7B96304F-B9C3-46E6-9394-89ADFBDAD3DA}"/>
              </a:ext>
            </a:extLst>
          </p:cNvPr>
          <p:cNvSpPr>
            <a:spLocks noGrp="1"/>
          </p:cNvSpPr>
          <p:nvPr>
            <p:ph type="dt" sz="half" idx="10"/>
          </p:nvPr>
        </p:nvSpPr>
        <p:spPr/>
        <p:txBody>
          <a:bodyPr/>
          <a:lstStyle/>
          <a:p>
            <a:r>
              <a:rPr lang="en-US"/>
              <a:t>Oct/Nov 2019</a:t>
            </a:r>
            <a:endParaRPr lang="en-ZA"/>
          </a:p>
        </p:txBody>
      </p:sp>
      <p:pic>
        <p:nvPicPr>
          <p:cNvPr id="5" name="Picture 4">
            <a:extLst>
              <a:ext uri="{FF2B5EF4-FFF2-40B4-BE49-F238E27FC236}">
                <a16:creationId xmlns:a16="http://schemas.microsoft.com/office/drawing/2014/main" id="{78A77778-079A-48C8-A86E-5E293B341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006" y="1052736"/>
            <a:ext cx="3211474" cy="5805264"/>
          </a:xfrm>
          <a:prstGeom prst="rect">
            <a:avLst/>
          </a:prstGeom>
        </p:spPr>
      </p:pic>
      <p:sp>
        <p:nvSpPr>
          <p:cNvPr id="6" name="Content Placeholder 5">
            <a:extLst>
              <a:ext uri="{FF2B5EF4-FFF2-40B4-BE49-F238E27FC236}">
                <a16:creationId xmlns:a16="http://schemas.microsoft.com/office/drawing/2014/main" id="{3B4EF65B-1A19-46AE-9784-693D610BB28D}"/>
              </a:ext>
            </a:extLst>
          </p:cNvPr>
          <p:cNvSpPr>
            <a:spLocks noGrp="1"/>
          </p:cNvSpPr>
          <p:nvPr>
            <p:ph idx="1"/>
          </p:nvPr>
        </p:nvSpPr>
        <p:spPr/>
        <p:txBody>
          <a:bodyPr/>
          <a:lstStyle/>
          <a:p>
            <a:endParaRPr lang="en-ZA"/>
          </a:p>
        </p:txBody>
      </p:sp>
      <p:pic>
        <p:nvPicPr>
          <p:cNvPr id="9" name="14698bfd-50b8-4110-be00-f9f8426f8aaf" descr="Image">
            <a:extLst>
              <a:ext uri="{FF2B5EF4-FFF2-40B4-BE49-F238E27FC236}">
                <a16:creationId xmlns:a16="http://schemas.microsoft.com/office/drawing/2014/main" id="{45CE397F-4CF3-4EF8-BDB4-FC275CEEF4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319" y="1052736"/>
            <a:ext cx="4186681" cy="5976664"/>
          </a:xfrm>
          <a:prstGeom prst="rect">
            <a:avLst/>
          </a:prstGeom>
          <a:noFill/>
          <a:ln>
            <a:noFill/>
          </a:ln>
        </p:spPr>
      </p:pic>
    </p:spTree>
    <p:extLst>
      <p:ext uri="{BB962C8B-B14F-4D97-AF65-F5344CB8AC3E}">
        <p14:creationId xmlns:p14="http://schemas.microsoft.com/office/powerpoint/2010/main" val="3893716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628D-6940-4922-8546-D4EFB81C9825}"/>
              </a:ext>
            </a:extLst>
          </p:cNvPr>
          <p:cNvSpPr>
            <a:spLocks noGrp="1"/>
          </p:cNvSpPr>
          <p:nvPr>
            <p:ph type="title"/>
          </p:nvPr>
        </p:nvSpPr>
        <p:spPr>
          <a:xfrm>
            <a:off x="457200" y="-99392"/>
            <a:ext cx="8229600" cy="1143000"/>
          </a:xfrm>
        </p:spPr>
        <p:txBody>
          <a:bodyPr>
            <a:normAutofit/>
          </a:bodyPr>
          <a:lstStyle/>
          <a:p>
            <a:r>
              <a:rPr lang="en-ZA" sz="3600" b="1" dirty="0"/>
              <a:t> HNA Terminals : Swipe your card</a:t>
            </a:r>
          </a:p>
        </p:txBody>
      </p:sp>
      <p:pic>
        <p:nvPicPr>
          <p:cNvPr id="7" name="Content Placeholder 6">
            <a:extLst>
              <a:ext uri="{FF2B5EF4-FFF2-40B4-BE49-F238E27FC236}">
                <a16:creationId xmlns:a16="http://schemas.microsoft.com/office/drawing/2014/main" id="{6642BC6E-1FC1-412B-B9FE-0F3AC8A0D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043608"/>
            <a:ext cx="9036496" cy="5082555"/>
          </a:xfrm>
        </p:spPr>
      </p:pic>
      <p:sp>
        <p:nvSpPr>
          <p:cNvPr id="3" name="Date Placeholder 2">
            <a:extLst>
              <a:ext uri="{FF2B5EF4-FFF2-40B4-BE49-F238E27FC236}">
                <a16:creationId xmlns:a16="http://schemas.microsoft.com/office/drawing/2014/main" id="{4712FF78-A975-4F4A-97F0-559F4905C9A5}"/>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1229261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F187-4596-48E9-87C1-FCCE7DD0812C}"/>
              </a:ext>
            </a:extLst>
          </p:cNvPr>
          <p:cNvSpPr>
            <a:spLocks noGrp="1"/>
          </p:cNvSpPr>
          <p:nvPr>
            <p:ph type="title"/>
          </p:nvPr>
        </p:nvSpPr>
        <p:spPr>
          <a:xfrm>
            <a:off x="457200" y="-99392"/>
            <a:ext cx="8229600" cy="1143000"/>
          </a:xfrm>
        </p:spPr>
        <p:txBody>
          <a:bodyPr>
            <a:normAutofit/>
          </a:bodyPr>
          <a:lstStyle/>
          <a:p>
            <a:r>
              <a:rPr lang="en-ZA" sz="3600" b="1" dirty="0"/>
              <a:t>Select your tee</a:t>
            </a:r>
          </a:p>
        </p:txBody>
      </p:sp>
      <p:pic>
        <p:nvPicPr>
          <p:cNvPr id="7" name="Content Placeholder 6">
            <a:extLst>
              <a:ext uri="{FF2B5EF4-FFF2-40B4-BE49-F238E27FC236}">
                <a16:creationId xmlns:a16="http://schemas.microsoft.com/office/drawing/2014/main" id="{A258162E-E5A9-4605-B045-5821B2DFFD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964488" cy="5216003"/>
          </a:xfrm>
        </p:spPr>
      </p:pic>
      <p:sp>
        <p:nvSpPr>
          <p:cNvPr id="3" name="Date Placeholder 2">
            <a:extLst>
              <a:ext uri="{FF2B5EF4-FFF2-40B4-BE49-F238E27FC236}">
                <a16:creationId xmlns:a16="http://schemas.microsoft.com/office/drawing/2014/main" id="{B4C9FDC7-0370-4E8F-A73B-28A529654CF7}"/>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86895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7458-9C56-4969-99DE-FE86DCAB09DB}"/>
              </a:ext>
            </a:extLst>
          </p:cNvPr>
          <p:cNvSpPr>
            <a:spLocks noGrp="1"/>
          </p:cNvSpPr>
          <p:nvPr>
            <p:ph type="title"/>
          </p:nvPr>
        </p:nvSpPr>
        <p:spPr>
          <a:xfrm>
            <a:off x="457200" y="-27384"/>
            <a:ext cx="8229600" cy="1143000"/>
          </a:xfrm>
        </p:spPr>
        <p:txBody>
          <a:bodyPr>
            <a:normAutofit/>
          </a:bodyPr>
          <a:lstStyle/>
          <a:p>
            <a:r>
              <a:rPr lang="en-ZA" sz="3600" b="1" dirty="0"/>
              <a:t>Course Handicap Displayed</a:t>
            </a:r>
          </a:p>
        </p:txBody>
      </p:sp>
      <p:pic>
        <p:nvPicPr>
          <p:cNvPr id="7" name="Content Placeholder 6">
            <a:extLst>
              <a:ext uri="{FF2B5EF4-FFF2-40B4-BE49-F238E27FC236}">
                <a16:creationId xmlns:a16="http://schemas.microsoft.com/office/drawing/2014/main" id="{0B8C7772-DC36-4BA9-A13E-00EC0CFE57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15616"/>
            <a:ext cx="8892480" cy="5010547"/>
          </a:xfrm>
        </p:spPr>
      </p:pic>
      <p:sp>
        <p:nvSpPr>
          <p:cNvPr id="3" name="Date Placeholder 2">
            <a:extLst>
              <a:ext uri="{FF2B5EF4-FFF2-40B4-BE49-F238E27FC236}">
                <a16:creationId xmlns:a16="http://schemas.microsoft.com/office/drawing/2014/main" id="{94863514-3A6D-4B3D-968B-B8505BA4C5B4}"/>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491229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AB98-4E6E-486D-AC0E-5CAE399A823C}"/>
              </a:ext>
            </a:extLst>
          </p:cNvPr>
          <p:cNvSpPr>
            <a:spLocks noGrp="1"/>
          </p:cNvSpPr>
          <p:nvPr>
            <p:ph type="title"/>
          </p:nvPr>
        </p:nvSpPr>
        <p:spPr>
          <a:xfrm>
            <a:off x="457200" y="-99392"/>
            <a:ext cx="8229600" cy="1143000"/>
          </a:xfrm>
        </p:spPr>
        <p:txBody>
          <a:bodyPr/>
          <a:lstStyle/>
          <a:p>
            <a:r>
              <a:rPr lang="en-ZA" dirty="0"/>
              <a:t>Plus hole allocation</a:t>
            </a:r>
          </a:p>
        </p:txBody>
      </p:sp>
      <p:sp>
        <p:nvSpPr>
          <p:cNvPr id="3" name="Content Placeholder 2">
            <a:extLst>
              <a:ext uri="{FF2B5EF4-FFF2-40B4-BE49-F238E27FC236}">
                <a16:creationId xmlns:a16="http://schemas.microsoft.com/office/drawing/2014/main" id="{A924BDD1-48B5-4C0B-B5D4-B734958F6818}"/>
              </a:ext>
            </a:extLst>
          </p:cNvPr>
          <p:cNvSpPr>
            <a:spLocks noGrp="1"/>
          </p:cNvSpPr>
          <p:nvPr>
            <p:ph idx="1"/>
          </p:nvPr>
        </p:nvSpPr>
        <p:spPr>
          <a:xfrm>
            <a:off x="457200" y="1855365"/>
            <a:ext cx="8229600" cy="4525963"/>
          </a:xfrm>
        </p:spPr>
        <p:txBody>
          <a:bodyPr/>
          <a:lstStyle/>
          <a:p>
            <a:r>
              <a:rPr lang="en-ZA" dirty="0"/>
              <a:t>+ 6 HI can result in a CH up to +11 in certain instances. </a:t>
            </a:r>
          </a:p>
          <a:p>
            <a:r>
              <a:rPr lang="en-ZA" dirty="0"/>
              <a:t>Clubs to do the calculation based on CR/SR of their colour courses and show information on scorecard</a:t>
            </a:r>
          </a:p>
          <a:p>
            <a:pPr marL="0" indent="0">
              <a:buNone/>
            </a:pPr>
            <a:r>
              <a:rPr lang="en-ZA" dirty="0"/>
              <a:t> </a:t>
            </a:r>
          </a:p>
        </p:txBody>
      </p:sp>
      <p:sp>
        <p:nvSpPr>
          <p:cNvPr id="4" name="Date Placeholder 3">
            <a:extLst>
              <a:ext uri="{FF2B5EF4-FFF2-40B4-BE49-F238E27FC236}">
                <a16:creationId xmlns:a16="http://schemas.microsoft.com/office/drawing/2014/main" id="{260BF598-B80F-4C13-A7E6-B6DD8A09D5B0}"/>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364829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64C7-C587-49C3-88B1-E26A34CFACE4}"/>
              </a:ext>
            </a:extLst>
          </p:cNvPr>
          <p:cNvSpPr>
            <a:spLocks noGrp="1"/>
          </p:cNvSpPr>
          <p:nvPr>
            <p:ph type="title"/>
          </p:nvPr>
        </p:nvSpPr>
        <p:spPr>
          <a:xfrm>
            <a:off x="457200" y="-99392"/>
            <a:ext cx="8229600" cy="1143000"/>
          </a:xfrm>
        </p:spPr>
        <p:txBody>
          <a:bodyPr/>
          <a:lstStyle/>
          <a:p>
            <a:r>
              <a:rPr lang="en-ZA" dirty="0"/>
              <a:t>Recommended Plus hole allocation</a:t>
            </a:r>
          </a:p>
        </p:txBody>
      </p:sp>
      <p:sp>
        <p:nvSpPr>
          <p:cNvPr id="3" name="Content Placeholder 2">
            <a:extLst>
              <a:ext uri="{FF2B5EF4-FFF2-40B4-BE49-F238E27FC236}">
                <a16:creationId xmlns:a16="http://schemas.microsoft.com/office/drawing/2014/main" id="{B46E17DB-0F5E-4E25-9208-F81903B77B81}"/>
              </a:ext>
            </a:extLst>
          </p:cNvPr>
          <p:cNvSpPr>
            <a:spLocks noGrp="1"/>
          </p:cNvSpPr>
          <p:nvPr>
            <p:ph idx="1"/>
          </p:nvPr>
        </p:nvSpPr>
        <p:spPr>
          <a:xfrm>
            <a:off x="457200" y="1999381"/>
            <a:ext cx="8229600" cy="4525963"/>
          </a:xfrm>
        </p:spPr>
        <p:txBody>
          <a:bodyPr>
            <a:normAutofit fontScale="85000" lnSpcReduction="20000"/>
          </a:bodyPr>
          <a:lstStyle/>
          <a:p>
            <a:pPr>
              <a:buFont typeface="Wingdings" panose="05000000000000000000" pitchFamily="2" charset="2"/>
              <a:buChar char="Ø"/>
            </a:pPr>
            <a:r>
              <a:rPr lang="en-US" b="1" dirty="0"/>
              <a:t>The proposed sequence of allocation is as follows:</a:t>
            </a:r>
            <a:endParaRPr lang="en-ZA" b="1" dirty="0"/>
          </a:p>
          <a:p>
            <a:r>
              <a:rPr lang="en-US" dirty="0"/>
              <a:t>+1 is easiest par 5 on the even stroked nine</a:t>
            </a:r>
            <a:endParaRPr lang="en-ZA" dirty="0"/>
          </a:p>
          <a:p>
            <a:r>
              <a:rPr lang="en-US" dirty="0"/>
              <a:t>+2 is the easiest par 5 on the odd stroked nine</a:t>
            </a:r>
            <a:endParaRPr lang="en-ZA" dirty="0"/>
          </a:p>
          <a:p>
            <a:r>
              <a:rPr lang="en-US" dirty="0"/>
              <a:t>+3 is the other par 5 on the even stroked nine</a:t>
            </a:r>
            <a:endParaRPr lang="en-ZA" dirty="0"/>
          </a:p>
          <a:p>
            <a:r>
              <a:rPr lang="en-US" dirty="0"/>
              <a:t>+4 is the other par 5 on the odd stroked nine</a:t>
            </a:r>
            <a:endParaRPr lang="en-ZA" dirty="0"/>
          </a:p>
          <a:p>
            <a:r>
              <a:rPr lang="en-US" dirty="0"/>
              <a:t>+5 is the easiest par 4 on the even stroked nine</a:t>
            </a:r>
            <a:endParaRPr lang="en-ZA" dirty="0"/>
          </a:p>
          <a:p>
            <a:r>
              <a:rPr lang="en-US" dirty="0"/>
              <a:t>+6 is the easiest par 4 on the odd stroked nine</a:t>
            </a:r>
            <a:endParaRPr lang="en-ZA" dirty="0"/>
          </a:p>
          <a:p>
            <a:r>
              <a:rPr lang="en-US" dirty="0"/>
              <a:t>+7 is the second easiest par 4 on the even stroked nine</a:t>
            </a:r>
            <a:endParaRPr lang="en-ZA" dirty="0"/>
          </a:p>
          <a:p>
            <a:r>
              <a:rPr lang="en-US" dirty="0"/>
              <a:t>+8 is the second easiest par 4 on the odd stroked nine</a:t>
            </a:r>
            <a:endParaRPr lang="en-ZA" dirty="0"/>
          </a:p>
          <a:p>
            <a:r>
              <a:rPr lang="en-ZA" dirty="0"/>
              <a:t>Etc.</a:t>
            </a:r>
          </a:p>
          <a:p>
            <a:endParaRPr lang="en-ZA" dirty="0"/>
          </a:p>
        </p:txBody>
      </p:sp>
      <p:sp>
        <p:nvSpPr>
          <p:cNvPr id="4" name="Date Placeholder 3">
            <a:extLst>
              <a:ext uri="{FF2B5EF4-FFF2-40B4-BE49-F238E27FC236}">
                <a16:creationId xmlns:a16="http://schemas.microsoft.com/office/drawing/2014/main" id="{30B38600-4B30-4F09-A112-463991A7F624}"/>
              </a:ext>
            </a:extLst>
          </p:cNvPr>
          <p:cNvSpPr>
            <a:spLocks noGrp="1"/>
          </p:cNvSpPr>
          <p:nvPr>
            <p:ph type="dt" sz="half" idx="10"/>
          </p:nvPr>
        </p:nvSpPr>
        <p:spPr/>
        <p:txBody>
          <a:bodyPr/>
          <a:lstStyle/>
          <a:p>
            <a:r>
              <a:rPr lang="en-US"/>
              <a:t>Oct/Nov 2019</a:t>
            </a:r>
            <a:endParaRPr lang="en-ZA"/>
          </a:p>
        </p:txBody>
      </p:sp>
      <p:sp>
        <p:nvSpPr>
          <p:cNvPr id="5" name="Rectangle 4">
            <a:extLst>
              <a:ext uri="{FF2B5EF4-FFF2-40B4-BE49-F238E27FC236}">
                <a16:creationId xmlns:a16="http://schemas.microsoft.com/office/drawing/2014/main" id="{0F33609F-D744-43AA-A5D6-1708A8DD7ACE}"/>
              </a:ext>
            </a:extLst>
          </p:cNvPr>
          <p:cNvSpPr/>
          <p:nvPr/>
        </p:nvSpPr>
        <p:spPr>
          <a:xfrm>
            <a:off x="179512" y="836712"/>
            <a:ext cx="8856984" cy="1015663"/>
          </a:xfrm>
          <a:prstGeom prst="rect">
            <a:avLst/>
          </a:prstGeom>
        </p:spPr>
        <p:txBody>
          <a:bodyPr wrap="square">
            <a:spAutoFit/>
          </a:bodyPr>
          <a:lstStyle/>
          <a:p>
            <a:pPr>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When deciding on plus strokes, it is important to consider that the allocation </a:t>
            </a:r>
            <a:r>
              <a:rPr lang="en-US" sz="2000" b="1" dirty="0">
                <a:latin typeface="Calibri" panose="020F0502020204030204" pitchFamily="34" charset="0"/>
                <a:ea typeface="Times New Roman" panose="02020603050405020304" pitchFamily="18" charset="0"/>
                <a:cs typeface="Calibri" panose="020F0502020204030204" pitchFamily="34" charset="0"/>
              </a:rPr>
              <a:t>does not necessarily correlates to the stroking</a:t>
            </a:r>
            <a:r>
              <a:rPr lang="en-US" sz="2000" dirty="0">
                <a:latin typeface="Calibri" panose="020F0502020204030204" pitchFamily="34" charset="0"/>
                <a:ea typeface="Times New Roman" panose="02020603050405020304" pitchFamily="18" charset="0"/>
                <a:cs typeface="Calibri" panose="020F0502020204030204" pitchFamily="34" charset="0"/>
              </a:rPr>
              <a:t>. The main consideration is where a </a:t>
            </a:r>
            <a:r>
              <a:rPr lang="en-US" sz="2000" b="1" dirty="0">
                <a:latin typeface="Calibri" panose="020F0502020204030204" pitchFamily="34" charset="0"/>
                <a:ea typeface="Times New Roman" panose="02020603050405020304" pitchFamily="18" charset="0"/>
                <a:cs typeface="Calibri" panose="020F0502020204030204" pitchFamily="34" charset="0"/>
              </a:rPr>
              <a:t>plus golfer </a:t>
            </a:r>
            <a:r>
              <a:rPr lang="en-US" sz="2000" dirty="0">
                <a:latin typeface="Calibri" panose="020F0502020204030204" pitchFamily="34" charset="0"/>
                <a:ea typeface="Times New Roman" panose="02020603050405020304" pitchFamily="18" charset="0"/>
                <a:cs typeface="Calibri" panose="020F0502020204030204" pitchFamily="34" charset="0"/>
              </a:rPr>
              <a:t>would have the </a:t>
            </a:r>
            <a:r>
              <a:rPr lang="en-US" sz="2000" b="1" dirty="0">
                <a:latin typeface="Calibri" panose="020F0502020204030204" pitchFamily="34" charset="0"/>
                <a:ea typeface="Times New Roman" panose="02020603050405020304" pitchFamily="18" charset="0"/>
                <a:cs typeface="Calibri" panose="020F0502020204030204" pitchFamily="34" charset="0"/>
              </a:rPr>
              <a:t>highest chance of playing </a:t>
            </a:r>
            <a:r>
              <a:rPr lang="en-US" sz="2000" dirty="0">
                <a:latin typeface="Calibri" panose="020F0502020204030204" pitchFamily="34" charset="0"/>
                <a:ea typeface="Times New Roman" panose="02020603050405020304" pitchFamily="18" charset="0"/>
                <a:cs typeface="Calibri" panose="020F0502020204030204" pitchFamily="34" charset="0"/>
              </a:rPr>
              <a:t>the hole </a:t>
            </a:r>
            <a:r>
              <a:rPr lang="en-US" sz="2000" b="1" dirty="0">
                <a:latin typeface="Calibri" panose="020F0502020204030204" pitchFamily="34" charset="0"/>
                <a:ea typeface="Times New Roman" panose="02020603050405020304" pitchFamily="18" charset="0"/>
                <a:cs typeface="Calibri" panose="020F0502020204030204" pitchFamily="34" charset="0"/>
              </a:rPr>
              <a:t>under par</a:t>
            </a:r>
            <a:endParaRPr lang="en-ZA"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67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92896"/>
            <a:ext cx="7772400" cy="1936236"/>
          </a:xfrm>
        </p:spPr>
        <p:txBody>
          <a:bodyPr>
            <a:normAutofit fontScale="90000"/>
          </a:bodyPr>
          <a:lstStyle/>
          <a:p>
            <a:pPr algn="ctr"/>
            <a:r>
              <a:rPr lang="en-ZA" dirty="0"/>
              <a:t>Definitions and Essential terms used in THE</a:t>
            </a:r>
            <a:br>
              <a:rPr lang="en-ZA" dirty="0"/>
            </a:br>
            <a:r>
              <a:rPr lang="en-ZA" dirty="0"/>
              <a:t>  course rating system and Rules of Handicapping</a:t>
            </a:r>
          </a:p>
        </p:txBody>
      </p:sp>
      <p:sp>
        <p:nvSpPr>
          <p:cNvPr id="3" name="Date Placeholder 2">
            <a:extLst>
              <a:ext uri="{FF2B5EF4-FFF2-40B4-BE49-F238E27FC236}">
                <a16:creationId xmlns:a16="http://schemas.microsoft.com/office/drawing/2014/main" id="{72AD32D5-E11C-4A0C-9729-CB99524107F5}"/>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358246" cy="857232"/>
          </a:xfrm>
        </p:spPr>
        <p:txBody>
          <a:bodyPr>
            <a:normAutofit/>
          </a:bodyPr>
          <a:lstStyle/>
          <a:p>
            <a:r>
              <a:rPr lang="en-ZA" sz="3200" b="1" dirty="0"/>
              <a:t> Course Rating System/</a:t>
            </a:r>
            <a:r>
              <a:rPr lang="en-ZA" sz="3200" b="1" dirty="0" err="1"/>
              <a:t>RoH</a:t>
            </a:r>
            <a:r>
              <a:rPr lang="en-ZA" sz="3200" b="1" dirty="0"/>
              <a:t> Terms</a:t>
            </a:r>
          </a:p>
        </p:txBody>
      </p:sp>
      <p:sp>
        <p:nvSpPr>
          <p:cNvPr id="3" name="Content Placeholder 2"/>
          <p:cNvSpPr>
            <a:spLocks noGrp="1"/>
          </p:cNvSpPr>
          <p:nvPr>
            <p:ph idx="1"/>
          </p:nvPr>
        </p:nvSpPr>
        <p:spPr>
          <a:xfrm>
            <a:off x="35496" y="1000108"/>
            <a:ext cx="8821644" cy="5165196"/>
          </a:xfrm>
        </p:spPr>
        <p:txBody>
          <a:bodyPr>
            <a:normAutofit fontScale="62500" lnSpcReduction="20000"/>
          </a:bodyPr>
          <a:lstStyle/>
          <a:p>
            <a:endParaRPr lang="en-ZA" dirty="0"/>
          </a:p>
          <a:p>
            <a:r>
              <a:rPr lang="en-ZA" sz="4400" b="1" u="sng" dirty="0"/>
              <a:t>Course Rating</a:t>
            </a:r>
            <a:r>
              <a:rPr lang="en-ZA" sz="4400" b="1" dirty="0"/>
              <a:t>:  </a:t>
            </a:r>
          </a:p>
          <a:p>
            <a:pPr algn="just">
              <a:buNone/>
            </a:pPr>
            <a:r>
              <a:rPr lang="en-ZA" sz="4200" dirty="0"/>
              <a:t>     The Course Rating is the evaluation of the </a:t>
            </a:r>
            <a:r>
              <a:rPr lang="en-ZA" sz="4200" b="1" dirty="0"/>
              <a:t>playing difficulty of a course </a:t>
            </a:r>
            <a:r>
              <a:rPr lang="en-ZA" sz="4200" dirty="0"/>
              <a:t>for </a:t>
            </a:r>
            <a:r>
              <a:rPr lang="en-ZA" sz="4200" b="1" dirty="0"/>
              <a:t>scratch golfers </a:t>
            </a:r>
            <a:r>
              <a:rPr lang="en-ZA" sz="4200" dirty="0"/>
              <a:t>. It is expressed as the </a:t>
            </a:r>
            <a:r>
              <a:rPr lang="en-ZA" sz="4200" b="1" dirty="0"/>
              <a:t>number of strokes taken to one decimal place (72.5)</a:t>
            </a:r>
          </a:p>
          <a:p>
            <a:pPr algn="just">
              <a:buNone/>
            </a:pPr>
            <a:endParaRPr lang="en-ZA" sz="4200" dirty="0"/>
          </a:p>
          <a:p>
            <a:pPr algn="just"/>
            <a:r>
              <a:rPr lang="en-ZA" sz="4400" b="1" u="sng" dirty="0"/>
              <a:t>Scratch Golfer</a:t>
            </a:r>
            <a:r>
              <a:rPr lang="en-ZA" sz="4400" b="1" dirty="0"/>
              <a:t>: </a:t>
            </a:r>
          </a:p>
          <a:p>
            <a:pPr algn="just">
              <a:buNone/>
            </a:pPr>
            <a:r>
              <a:rPr lang="en-ZA" sz="4200" dirty="0"/>
              <a:t>     A</a:t>
            </a:r>
            <a:r>
              <a:rPr lang="en-ZA" sz="4200" b="1" dirty="0"/>
              <a:t> </a:t>
            </a:r>
            <a:r>
              <a:rPr lang="en-ZA" sz="4200" dirty="0"/>
              <a:t>scratch golfer is a player with </a:t>
            </a:r>
            <a:r>
              <a:rPr lang="en-ZA" sz="4200" b="1" dirty="0"/>
              <a:t>HI</a:t>
            </a:r>
            <a:r>
              <a:rPr lang="en-ZA" sz="4200" dirty="0"/>
              <a:t> </a:t>
            </a:r>
            <a:r>
              <a:rPr lang="en-ZA" sz="4200" b="1" dirty="0"/>
              <a:t>of 0.0 </a:t>
            </a:r>
            <a:r>
              <a:rPr lang="en-ZA" sz="4200" dirty="0"/>
              <a:t>and who </a:t>
            </a:r>
            <a:r>
              <a:rPr lang="en-ZA" sz="4200" b="1" dirty="0"/>
              <a:t>can play all rated courses to its course rating. </a:t>
            </a:r>
            <a:r>
              <a:rPr lang="en-ZA" sz="4200" dirty="0"/>
              <a:t>A </a:t>
            </a:r>
            <a:r>
              <a:rPr lang="en-ZA" sz="4200" b="1" dirty="0"/>
              <a:t>male</a:t>
            </a:r>
            <a:r>
              <a:rPr lang="en-ZA" sz="4200" dirty="0"/>
              <a:t> scratch golfer, can hit tee shots an average of 228 metres and </a:t>
            </a:r>
            <a:r>
              <a:rPr lang="en-ZA" sz="4200" b="1" dirty="0"/>
              <a:t>can reach a 430 metre hole in two shots</a:t>
            </a:r>
            <a:r>
              <a:rPr lang="en-ZA" sz="4200" dirty="0"/>
              <a:t> and A </a:t>
            </a:r>
            <a:r>
              <a:rPr lang="en-ZA" sz="4200" b="1" dirty="0"/>
              <a:t>female </a:t>
            </a:r>
            <a:r>
              <a:rPr lang="en-ZA" sz="4200" dirty="0"/>
              <a:t>scratch golfer can hit tee shots an average of 192 metres and </a:t>
            </a:r>
            <a:r>
              <a:rPr lang="en-ZA" sz="4200" b="1" dirty="0"/>
              <a:t>can reach a 365 metre hole in two shots</a:t>
            </a:r>
            <a:r>
              <a:rPr lang="en-ZA" sz="4200" dirty="0"/>
              <a:t> at courses &lt; 610 m.</a:t>
            </a:r>
          </a:p>
          <a:p>
            <a:pPr>
              <a:buNone/>
            </a:pPr>
            <a:endParaRPr lang="en-ZA" sz="4200" dirty="0"/>
          </a:p>
          <a:p>
            <a:endParaRPr lang="en-ZA" dirty="0"/>
          </a:p>
          <a:p>
            <a:endParaRPr lang="en-ZA" dirty="0"/>
          </a:p>
        </p:txBody>
      </p:sp>
      <p:sp>
        <p:nvSpPr>
          <p:cNvPr id="4" name="Date Placeholder 3">
            <a:extLst>
              <a:ext uri="{FF2B5EF4-FFF2-40B4-BE49-F238E27FC236}">
                <a16:creationId xmlns:a16="http://schemas.microsoft.com/office/drawing/2014/main" id="{3298C89B-924B-463A-83B7-8F29D1BBBD51}"/>
              </a:ext>
            </a:extLst>
          </p:cNvPr>
          <p:cNvSpPr>
            <a:spLocks noGrp="1"/>
          </p:cNvSpPr>
          <p:nvPr>
            <p:ph type="dt" sz="half" idx="10"/>
          </p:nvPr>
        </p:nvSpPr>
        <p:spPr/>
        <p:txBody>
          <a:bodyPr/>
          <a:lstStyle/>
          <a:p>
            <a:r>
              <a:rPr lang="en-US"/>
              <a:t>Oct/Nov 2019</a:t>
            </a:r>
            <a:endParaRPr lang="en-ZA"/>
          </a:p>
        </p:txBody>
      </p:sp>
    </p:spTree>
    <p:extLst>
      <p:ext uri="{BB962C8B-B14F-4D97-AF65-F5344CB8AC3E}">
        <p14:creationId xmlns:p14="http://schemas.microsoft.com/office/powerpoint/2010/main" val="214622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643998" cy="642942"/>
          </a:xfrm>
        </p:spPr>
        <p:txBody>
          <a:bodyPr anchor="t">
            <a:noAutofit/>
          </a:bodyPr>
          <a:lstStyle/>
          <a:p>
            <a:r>
              <a:rPr lang="en-ZA" sz="2800" b="1" dirty="0"/>
              <a:t>Course Rating System/</a:t>
            </a:r>
            <a:r>
              <a:rPr lang="en-ZA" sz="2800" b="1" dirty="0" err="1"/>
              <a:t>RoH</a:t>
            </a:r>
            <a:r>
              <a:rPr lang="en-ZA" sz="2800" b="1" dirty="0"/>
              <a:t> Terms</a:t>
            </a:r>
            <a:r>
              <a:rPr lang="en-ZA" sz="3000" b="1" dirty="0"/>
              <a:t> (cont’d)</a:t>
            </a:r>
          </a:p>
        </p:txBody>
      </p:sp>
      <p:sp>
        <p:nvSpPr>
          <p:cNvPr id="3" name="Content Placeholder 2"/>
          <p:cNvSpPr>
            <a:spLocks noGrp="1"/>
          </p:cNvSpPr>
          <p:nvPr>
            <p:ph idx="1"/>
          </p:nvPr>
        </p:nvSpPr>
        <p:spPr>
          <a:xfrm>
            <a:off x="214282" y="980728"/>
            <a:ext cx="8715436" cy="5091478"/>
          </a:xfrm>
        </p:spPr>
        <p:txBody>
          <a:bodyPr>
            <a:noAutofit/>
          </a:bodyPr>
          <a:lstStyle/>
          <a:p>
            <a:pPr algn="just"/>
            <a:r>
              <a:rPr lang="en-ZA" sz="2800" b="1" u="sng" dirty="0"/>
              <a:t>Bogey Golfer</a:t>
            </a:r>
            <a:r>
              <a:rPr lang="en-ZA" sz="2800" b="1" dirty="0"/>
              <a:t>:</a:t>
            </a:r>
          </a:p>
          <a:p>
            <a:pPr algn="just">
              <a:buNone/>
            </a:pPr>
            <a:r>
              <a:rPr lang="en-ZA" sz="2600" dirty="0"/>
              <a:t>     A</a:t>
            </a:r>
            <a:r>
              <a:rPr lang="en-ZA" sz="2600" b="1" dirty="0"/>
              <a:t> Male </a:t>
            </a:r>
            <a:r>
              <a:rPr lang="en-ZA" sz="2600" dirty="0"/>
              <a:t>bogey golfer is a player who has a </a:t>
            </a:r>
            <a:r>
              <a:rPr lang="en-ZA" sz="2600" b="1" dirty="0"/>
              <a:t> Handicap Index of approximately 20.0 </a:t>
            </a:r>
            <a:r>
              <a:rPr lang="en-ZA" sz="2600" dirty="0"/>
              <a:t>. He can hit tee shots an average of 183 metres and can reach </a:t>
            </a:r>
            <a:r>
              <a:rPr lang="en-ZA" sz="2600" b="1" dirty="0"/>
              <a:t>a 340 metre hole in two shots </a:t>
            </a:r>
            <a:r>
              <a:rPr lang="en-ZA" sz="2600" dirty="0"/>
              <a:t>at sea level. A</a:t>
            </a:r>
            <a:r>
              <a:rPr lang="en-ZA" sz="2600" b="1" dirty="0"/>
              <a:t> Female </a:t>
            </a:r>
            <a:r>
              <a:rPr lang="en-ZA" sz="2600" dirty="0"/>
              <a:t>bogey golfer is a player who has a </a:t>
            </a:r>
            <a:r>
              <a:rPr lang="en-ZA" sz="2600" b="1" dirty="0"/>
              <a:t>Handicap Index of approximately 24.0</a:t>
            </a:r>
            <a:r>
              <a:rPr lang="en-ZA" sz="2600" dirty="0"/>
              <a:t> She can hit tee shots an average of 137 metres and can reach </a:t>
            </a:r>
            <a:r>
              <a:rPr lang="en-ZA" sz="2600" b="1" dirty="0"/>
              <a:t>a 256 metre hole in two shots </a:t>
            </a:r>
            <a:r>
              <a:rPr lang="en-ZA" sz="2600" dirty="0"/>
              <a:t>at courses &lt; 610m</a:t>
            </a:r>
          </a:p>
          <a:p>
            <a:pPr algn="just"/>
            <a:r>
              <a:rPr lang="en-ZA" sz="2800" b="1" u="sng" dirty="0"/>
              <a:t>Bogey Rating</a:t>
            </a:r>
            <a:r>
              <a:rPr lang="en-ZA" sz="2800" b="1" dirty="0"/>
              <a:t>:</a:t>
            </a:r>
          </a:p>
          <a:p>
            <a:pPr algn="just">
              <a:buNone/>
            </a:pPr>
            <a:r>
              <a:rPr lang="en-ZA" sz="2000" b="1" dirty="0"/>
              <a:t>    </a:t>
            </a:r>
            <a:r>
              <a:rPr lang="en-ZA" sz="2000" dirty="0"/>
              <a:t> </a:t>
            </a:r>
            <a:r>
              <a:rPr lang="en-ZA" sz="1900" dirty="0"/>
              <a:t> </a:t>
            </a:r>
            <a:r>
              <a:rPr lang="en-ZA" sz="2600" dirty="0"/>
              <a:t>A Bogey Rating is the evaluation of the </a:t>
            </a:r>
            <a:r>
              <a:rPr lang="en-ZA" sz="2600" b="1" dirty="0"/>
              <a:t>playing difficulty </a:t>
            </a:r>
            <a:r>
              <a:rPr lang="en-ZA" sz="2600" dirty="0"/>
              <a:t>of a course for bogey golfers. It is expressed as the </a:t>
            </a:r>
            <a:r>
              <a:rPr lang="en-ZA" sz="2600" b="1" dirty="0"/>
              <a:t>number of strokes taken to one decimal place (92.1</a:t>
            </a:r>
            <a:r>
              <a:rPr lang="en-ZA" sz="2600" dirty="0"/>
              <a:t>)</a:t>
            </a:r>
            <a:endParaRPr lang="en-ZA" sz="2600" b="1" dirty="0"/>
          </a:p>
        </p:txBody>
      </p:sp>
      <p:sp>
        <p:nvSpPr>
          <p:cNvPr id="4" name="Date Placeholder 3">
            <a:extLst>
              <a:ext uri="{FF2B5EF4-FFF2-40B4-BE49-F238E27FC236}">
                <a16:creationId xmlns:a16="http://schemas.microsoft.com/office/drawing/2014/main" id="{89742D87-9D25-4763-A778-F4275064F9DC}"/>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715436" cy="571504"/>
          </a:xfrm>
        </p:spPr>
        <p:txBody>
          <a:bodyPr anchor="t">
            <a:normAutofit/>
          </a:bodyPr>
          <a:lstStyle/>
          <a:p>
            <a:r>
              <a:rPr lang="en-ZA" sz="2800" b="1" dirty="0"/>
              <a:t>Course Rating System/</a:t>
            </a:r>
            <a:r>
              <a:rPr lang="en-ZA" sz="2800" b="1" dirty="0" err="1"/>
              <a:t>RoH</a:t>
            </a:r>
            <a:r>
              <a:rPr lang="en-ZA" sz="2800" b="1" dirty="0"/>
              <a:t> Terms</a:t>
            </a:r>
            <a:r>
              <a:rPr lang="en-ZA" sz="3000" b="1" dirty="0"/>
              <a:t>  (cont’d)</a:t>
            </a:r>
          </a:p>
        </p:txBody>
      </p:sp>
      <p:sp>
        <p:nvSpPr>
          <p:cNvPr id="3" name="Content Placeholder 2"/>
          <p:cNvSpPr>
            <a:spLocks noGrp="1"/>
          </p:cNvSpPr>
          <p:nvPr>
            <p:ph idx="1"/>
          </p:nvPr>
        </p:nvSpPr>
        <p:spPr>
          <a:xfrm>
            <a:off x="214282" y="928670"/>
            <a:ext cx="8715436" cy="5143536"/>
          </a:xfrm>
        </p:spPr>
        <p:txBody>
          <a:bodyPr>
            <a:noAutofit/>
          </a:bodyPr>
          <a:lstStyle/>
          <a:p>
            <a:r>
              <a:rPr lang="en-ZA" sz="2800" b="1" u="sng" dirty="0"/>
              <a:t>Slope Rating</a:t>
            </a:r>
            <a:r>
              <a:rPr lang="en-ZA" sz="2800" b="1" dirty="0"/>
              <a:t>:</a:t>
            </a:r>
          </a:p>
          <a:p>
            <a:pPr algn="just">
              <a:buNone/>
            </a:pPr>
            <a:r>
              <a:rPr lang="en-ZA" sz="2000" b="1" dirty="0"/>
              <a:t>      </a:t>
            </a:r>
            <a:r>
              <a:rPr lang="en-ZA" sz="2400" dirty="0"/>
              <a:t>Slope Rating  indicates the measurement of the </a:t>
            </a:r>
            <a:r>
              <a:rPr lang="en-ZA" sz="2400" b="1" dirty="0"/>
              <a:t>relative playing difficulty of a course for players who are not scratch golfers, compared to scratch golfers</a:t>
            </a:r>
            <a:r>
              <a:rPr lang="en-ZA" sz="2400" dirty="0"/>
              <a:t>.  It is computed from the </a:t>
            </a:r>
            <a:r>
              <a:rPr lang="en-ZA" sz="2400" b="1" dirty="0"/>
              <a:t>difference between the Bogey Rating and the Course Rating </a:t>
            </a:r>
            <a:r>
              <a:rPr lang="en-ZA" sz="2400" dirty="0"/>
              <a:t>times a constant factor (5.381 for men and 4.241 for women) and is expressed as a </a:t>
            </a:r>
            <a:r>
              <a:rPr lang="en-ZA" sz="2400" b="1" dirty="0"/>
              <a:t>whole number from 55 to 155.</a:t>
            </a:r>
          </a:p>
          <a:p>
            <a:r>
              <a:rPr lang="en-ZA" sz="2800" b="1" u="sng" dirty="0"/>
              <a:t>Standard difficulty of 113</a:t>
            </a:r>
            <a:r>
              <a:rPr lang="en-ZA" sz="2800" b="1" dirty="0"/>
              <a:t>:</a:t>
            </a:r>
          </a:p>
          <a:p>
            <a:pPr algn="just">
              <a:buNone/>
            </a:pPr>
            <a:r>
              <a:rPr lang="en-ZA" sz="2000" dirty="0"/>
              <a:t>     </a:t>
            </a:r>
            <a:r>
              <a:rPr lang="en-ZA" sz="2400" dirty="0"/>
              <a:t>The slope rating for a course of standard difficulty is 113. This is when there is no difference between how hard the course plays for a  scratch player and a golfer with a higher handicap. There would therefore be no slope adjustment to the players handicap index for a course or tee with a 113 slope.</a:t>
            </a:r>
          </a:p>
          <a:p>
            <a:endParaRPr lang="en-ZA" sz="1900" b="1" dirty="0"/>
          </a:p>
        </p:txBody>
      </p:sp>
      <p:sp>
        <p:nvSpPr>
          <p:cNvPr id="4" name="Date Placeholder 3">
            <a:extLst>
              <a:ext uri="{FF2B5EF4-FFF2-40B4-BE49-F238E27FC236}">
                <a16:creationId xmlns:a16="http://schemas.microsoft.com/office/drawing/2014/main" id="{3547B65A-830E-4DD5-97B3-14924E34939B}"/>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715436" cy="571504"/>
          </a:xfrm>
        </p:spPr>
        <p:txBody>
          <a:bodyPr>
            <a:noAutofit/>
          </a:bodyPr>
          <a:lstStyle/>
          <a:p>
            <a:r>
              <a:rPr lang="en-ZA" sz="3200" b="1" dirty="0"/>
              <a:t>Course Rating System/</a:t>
            </a:r>
            <a:r>
              <a:rPr lang="en-ZA" sz="3200" b="1" dirty="0" err="1"/>
              <a:t>RoH</a:t>
            </a:r>
            <a:r>
              <a:rPr lang="en-ZA" sz="3200" b="1" dirty="0"/>
              <a:t> Terms</a:t>
            </a:r>
            <a:r>
              <a:rPr lang="en-ZA" sz="3600" b="1" dirty="0"/>
              <a:t> (cont’d)</a:t>
            </a:r>
            <a:endParaRPr lang="en-ZA" sz="3000" b="1" dirty="0"/>
          </a:p>
        </p:txBody>
      </p:sp>
      <p:sp>
        <p:nvSpPr>
          <p:cNvPr id="3" name="Content Placeholder 2"/>
          <p:cNvSpPr>
            <a:spLocks noGrp="1"/>
          </p:cNvSpPr>
          <p:nvPr>
            <p:ph idx="1"/>
          </p:nvPr>
        </p:nvSpPr>
        <p:spPr>
          <a:xfrm>
            <a:off x="1" y="898358"/>
            <a:ext cx="9144000" cy="5959642"/>
          </a:xfrm>
        </p:spPr>
        <p:txBody>
          <a:bodyPr>
            <a:normAutofit fontScale="40000" lnSpcReduction="20000"/>
          </a:bodyPr>
          <a:lstStyle/>
          <a:p>
            <a:pPr marL="0" indent="0">
              <a:buNone/>
            </a:pPr>
            <a:endParaRPr lang="en-ZA" sz="5100" b="1" u="sng" dirty="0"/>
          </a:p>
          <a:p>
            <a:pPr marL="0" indent="0">
              <a:buNone/>
            </a:pPr>
            <a:endParaRPr lang="en-ZA" sz="5100" b="1" u="sng" dirty="0"/>
          </a:p>
          <a:p>
            <a:r>
              <a:rPr lang="en-ZA" sz="7000" b="1" u="sng" dirty="0"/>
              <a:t>Handicap Index (HI)</a:t>
            </a:r>
          </a:p>
          <a:p>
            <a:pPr marL="0" indent="0">
              <a:buNone/>
            </a:pPr>
            <a:endParaRPr lang="en-ZA" sz="7000" b="1" dirty="0"/>
          </a:p>
          <a:p>
            <a:pPr algn="just">
              <a:buNone/>
            </a:pPr>
            <a:r>
              <a:rPr lang="en-ZA" sz="7000" dirty="0"/>
              <a:t>    The Handicap Index is an indication of the </a:t>
            </a:r>
            <a:r>
              <a:rPr lang="en-ZA" sz="7000" b="1" dirty="0"/>
              <a:t>demonstrated ability </a:t>
            </a:r>
            <a:r>
              <a:rPr lang="en-ZA" sz="7000" dirty="0"/>
              <a:t>of the golfer and is </a:t>
            </a:r>
            <a:r>
              <a:rPr lang="en-ZA" sz="7000" b="1" dirty="0"/>
              <a:t>used in the calculation </a:t>
            </a:r>
            <a:r>
              <a:rPr lang="en-ZA" sz="7000" dirty="0"/>
              <a:t>to determine the handicap the golfer will use on the day i.e. Course Handicap . </a:t>
            </a:r>
          </a:p>
          <a:p>
            <a:pPr algn="just">
              <a:buNone/>
            </a:pPr>
            <a:r>
              <a:rPr lang="en-ZA" sz="9000" b="1" i="1" dirty="0"/>
              <a:t>     </a:t>
            </a:r>
            <a:r>
              <a:rPr lang="en-ZA" sz="9000" b="1" dirty="0"/>
              <a:t>HI is </a:t>
            </a:r>
            <a:r>
              <a:rPr lang="en-ZA" sz="9000" dirty="0"/>
              <a:t>expressed to </a:t>
            </a:r>
            <a:r>
              <a:rPr lang="en-ZA" sz="9000" b="1" dirty="0"/>
              <a:t>one decimal point. i.e. 7.2</a:t>
            </a:r>
          </a:p>
          <a:p>
            <a:pPr algn="just">
              <a:buNone/>
            </a:pPr>
            <a:endParaRPr lang="en-ZA" sz="7000" b="1" i="1" dirty="0"/>
          </a:p>
          <a:p>
            <a:pPr algn="just"/>
            <a:r>
              <a:rPr lang="en-ZA" sz="8000" b="1" dirty="0"/>
              <a:t>HI</a:t>
            </a:r>
            <a:r>
              <a:rPr lang="en-ZA" sz="8000" dirty="0"/>
              <a:t> is the </a:t>
            </a:r>
            <a:r>
              <a:rPr lang="en-ZA" sz="8000" b="1" dirty="0"/>
              <a:t>Average</a:t>
            </a:r>
            <a:r>
              <a:rPr lang="en-ZA" sz="8000" dirty="0"/>
              <a:t> of the </a:t>
            </a:r>
            <a:r>
              <a:rPr lang="en-ZA" sz="8000" b="1" dirty="0"/>
              <a:t>Best 8 of last 20 Score Differentials</a:t>
            </a:r>
          </a:p>
          <a:p>
            <a:pPr algn="just">
              <a:buNone/>
            </a:pPr>
            <a:endParaRPr lang="en-ZA" sz="5100" dirty="0"/>
          </a:p>
          <a:p>
            <a:pPr algn="just">
              <a:buNone/>
            </a:pPr>
            <a:r>
              <a:rPr lang="en-ZA" sz="3800" dirty="0"/>
              <a:t>    </a:t>
            </a:r>
            <a:endParaRPr lang="en-ZA" sz="3800" b="1" dirty="0">
              <a:highlight>
                <a:srgbClr val="FFFF00"/>
              </a:highlight>
            </a:endParaRPr>
          </a:p>
          <a:p>
            <a:pPr algn="just">
              <a:buNone/>
            </a:pPr>
            <a:endParaRPr lang="en-ZA" sz="3800" dirty="0"/>
          </a:p>
          <a:p>
            <a:pPr algn="just">
              <a:buNone/>
            </a:pPr>
            <a:r>
              <a:rPr lang="en-ZA" sz="3800" dirty="0"/>
              <a:t> </a:t>
            </a:r>
            <a:endParaRPr lang="en-US" sz="5100" b="1" dirty="0"/>
          </a:p>
          <a:p>
            <a:pPr>
              <a:buNone/>
            </a:pPr>
            <a:endParaRPr lang="en-US" sz="3500" b="1" dirty="0"/>
          </a:p>
          <a:p>
            <a:pPr>
              <a:buNone/>
            </a:pPr>
            <a:endParaRPr lang="en-US" sz="3500" dirty="0"/>
          </a:p>
          <a:p>
            <a:pPr algn="just">
              <a:buNone/>
            </a:pPr>
            <a:endParaRPr lang="en-ZA" sz="2600" dirty="0"/>
          </a:p>
          <a:p>
            <a:pPr>
              <a:buNone/>
            </a:pPr>
            <a:endParaRPr lang="en-ZA" sz="2800" b="1" dirty="0"/>
          </a:p>
          <a:p>
            <a:pPr>
              <a:buNone/>
            </a:pPr>
            <a:endParaRPr lang="en-ZA" sz="2600" i="1" dirty="0"/>
          </a:p>
        </p:txBody>
      </p:sp>
      <p:sp>
        <p:nvSpPr>
          <p:cNvPr id="4" name="Date Placeholder 3">
            <a:extLst>
              <a:ext uri="{FF2B5EF4-FFF2-40B4-BE49-F238E27FC236}">
                <a16:creationId xmlns:a16="http://schemas.microsoft.com/office/drawing/2014/main" id="{B92AF345-5B39-4218-8813-D6290C449C66}"/>
              </a:ext>
            </a:extLst>
          </p:cNvPr>
          <p:cNvSpPr>
            <a:spLocks noGrp="1"/>
          </p:cNvSpPr>
          <p:nvPr>
            <p:ph type="dt" sz="half" idx="10"/>
          </p:nvPr>
        </p:nvSpPr>
        <p:spPr/>
        <p:txBody>
          <a:bodyPr/>
          <a:lstStyle/>
          <a:p>
            <a:r>
              <a:rPr lang="en-US"/>
              <a:t>Oct/Nov 2019</a:t>
            </a:r>
            <a:endParaRPr lang="en-ZA"/>
          </a:p>
        </p:txBody>
      </p:sp>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3076</Words>
  <Application>Microsoft Office PowerPoint</Application>
  <PresentationFormat>On-screen Show (4:3)</PresentationFormat>
  <Paragraphs>1338</Paragraphs>
  <Slides>49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Lucida Sans</vt:lpstr>
      <vt:lpstr>Wingdings</vt:lpstr>
      <vt:lpstr>Theme1</vt:lpstr>
      <vt:lpstr> 2020 WHS Implementation Preparation, Zimbabwe</vt:lpstr>
      <vt:lpstr>AGENDA</vt:lpstr>
      <vt:lpstr>Rules of Handicapping</vt:lpstr>
      <vt:lpstr>Fully Transportable HI 2020 </vt:lpstr>
      <vt:lpstr>Definitions and Essential terms used in THE   course rating system and Rules of Handicapping</vt:lpstr>
      <vt:lpstr> Course Rating System/RoH Terms</vt:lpstr>
      <vt:lpstr>Course Rating System/RoH Terms (cont’d)</vt:lpstr>
      <vt:lpstr>Course Rating System/RoH Terms  (cont’d)</vt:lpstr>
      <vt:lpstr>Course Rating System/RoH Terms (cont’d)</vt:lpstr>
      <vt:lpstr>Course Rating System/RoH Terms (cont’d)</vt:lpstr>
      <vt:lpstr>Determining Adjustable Gross Score:  Nett Double Bogey (NDB)</vt:lpstr>
      <vt:lpstr> Adjustable Gross Score when Hole not completed:  Most Likely Score (MLS)</vt:lpstr>
      <vt:lpstr>Course Rating System/RoH Terms (cont’d)</vt:lpstr>
      <vt:lpstr>  Course Handicap Calculation Examples Course Handicap (CH) = Handicap Index *Slope /113 +(CR-Par)   </vt:lpstr>
      <vt:lpstr>Examples of Course Handicap at 2 different Clubs </vt:lpstr>
      <vt:lpstr>Playing Handicap (PH)</vt:lpstr>
      <vt:lpstr>Overview of rating data  used to determine THE  course and slope ratings</vt:lpstr>
      <vt:lpstr>How are the Course Ratings determined</vt:lpstr>
      <vt:lpstr>Effective Playing Length (EPL)</vt:lpstr>
      <vt:lpstr>Obstacle Stroke Value Numerical value from 0 -10 (0=non-existent, 10 = extreme)</vt:lpstr>
      <vt:lpstr>Slope indicates the mathematical slope of a line when plotting scores on a graph against a Handicap Index.</vt:lpstr>
      <vt:lpstr>PowerPoint Presentation</vt:lpstr>
      <vt:lpstr>Permanent Tee Markers (PTM)</vt:lpstr>
      <vt:lpstr>Positioning of Permanent Tee Markers </vt:lpstr>
      <vt:lpstr>Positioning of Permanent Tee Markers</vt:lpstr>
      <vt:lpstr>Positioning of Permanent Tee Markers</vt:lpstr>
      <vt:lpstr>PowerPoint Presentation</vt:lpstr>
      <vt:lpstr>Measurement of courses (tee) to determine Average Playing Length (APL) of each course (tee)</vt:lpstr>
      <vt:lpstr>PowerPoint Presentation</vt:lpstr>
      <vt:lpstr>PowerPoint Presentation</vt:lpstr>
      <vt:lpstr>Set up of course</vt:lpstr>
      <vt:lpstr>Course Set up Template Example</vt:lpstr>
      <vt:lpstr>Other course set up considerations</vt:lpstr>
      <vt:lpstr>PowerPoint Presentation</vt:lpstr>
      <vt:lpstr>No longer Gender or Age based tees Scorecard design to reflect this change</vt:lpstr>
      <vt:lpstr>No longer Gender or Age based tees Scorecard design to reflect this change</vt:lpstr>
      <vt:lpstr>PowerPoint Presentation</vt:lpstr>
      <vt:lpstr> Information required on scorecards</vt:lpstr>
      <vt:lpstr>Holes with different stroke index (HDCP)/Par  for Men and Women : Design layout</vt:lpstr>
      <vt:lpstr>PowerPoint Presentation</vt:lpstr>
      <vt:lpstr>Biggest change for the Golfers: Course Handicap </vt:lpstr>
      <vt:lpstr>Example of CHCT displayed at clubs</vt:lpstr>
      <vt:lpstr>Look up CH on  Course Handicap Conversion Tables (CHCT) </vt:lpstr>
      <vt:lpstr>Make it easy for golfers to obtain CH :                                     Example: HNA Phone App. Used in SADC countries</vt:lpstr>
      <vt:lpstr> HNA Terminals : Swipe your card</vt:lpstr>
      <vt:lpstr>Select your tee</vt:lpstr>
      <vt:lpstr>Course Handicap Displayed</vt:lpstr>
      <vt:lpstr>Plus hole allocation</vt:lpstr>
      <vt:lpstr>Recommended Plus hole allocation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SAGA Exec Workshop on the USGA Course Rating Project</dc:title>
  <dc:creator>Wimpie du Plessis</dc:creator>
  <cp:lastModifiedBy>Royal Harare Golf Club</cp:lastModifiedBy>
  <cp:revision>535</cp:revision>
  <dcterms:created xsi:type="dcterms:W3CDTF">2018-02-02T09:47:33Z</dcterms:created>
  <dcterms:modified xsi:type="dcterms:W3CDTF">2019-10-25T06:54:22Z</dcterms:modified>
</cp:coreProperties>
</file>